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110"/>
    <p:restoredTop sz="94671"/>
  </p:normalViewPr>
  <p:slideViewPr>
    <p:cSldViewPr snapToGrid="0" snapToObjects="1">
      <p:cViewPr varScale="1">
        <p:scale>
          <a:sx n="143" d="100"/>
          <a:sy n="143" d="100"/>
        </p:scale>
        <p:origin x="216" y="2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9007FA-84C2-9446-8FC2-4EAAC2AD49E6}" type="datetimeFigureOut">
              <a:rPr lang="en-US" smtClean="0"/>
              <a:t>4/12/18</a:t>
            </a:fld>
            <a:endParaRPr lang="en-US"/>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558C48-715B-2643-8CAC-325CD3879FD0}" type="slidenum">
              <a:rPr lang="en-US" smtClean="0"/>
              <a:t>‹Nr.›</a:t>
            </a:fld>
            <a:endParaRPr lang="en-US"/>
          </a:p>
        </p:txBody>
      </p:sp>
    </p:spTree>
    <p:extLst>
      <p:ext uri="{BB962C8B-B14F-4D97-AF65-F5344CB8AC3E}">
        <p14:creationId xmlns:p14="http://schemas.microsoft.com/office/powerpoint/2010/main" val="3889606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F2558C48-715B-2643-8CAC-325CD3879FD0}" type="slidenum">
              <a:rPr lang="en-US" smtClean="0"/>
              <a:t>2</a:t>
            </a:fld>
            <a:endParaRPr lang="en-US"/>
          </a:p>
        </p:txBody>
      </p:sp>
    </p:spTree>
    <p:extLst>
      <p:ext uri="{BB962C8B-B14F-4D97-AF65-F5344CB8AC3E}">
        <p14:creationId xmlns:p14="http://schemas.microsoft.com/office/powerpoint/2010/main" val="3526792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3F3D19-CD43-AE47-A625-ACD516CEAE21}"/>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1E244075-64FF-034E-BA3E-32D4337B20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en-US"/>
          </a:p>
        </p:txBody>
      </p:sp>
      <p:sp>
        <p:nvSpPr>
          <p:cNvPr id="4" name="Datumsplatzhalter 3">
            <a:extLst>
              <a:ext uri="{FF2B5EF4-FFF2-40B4-BE49-F238E27FC236}">
                <a16:creationId xmlns:a16="http://schemas.microsoft.com/office/drawing/2014/main" id="{E0E0420C-EB12-E54F-AC8F-DA374A9746E5}"/>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63860CD7-74AD-D740-BF4A-F873010CDA2D}"/>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AC46B893-6219-D44C-9D75-BAB12E387DE5}"/>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1518170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D5BAC4-ABCD-ED49-B49D-F0AC0E66B86E}"/>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CDD29FA8-C28D-DF40-AE45-9E1107770807}"/>
              </a:ext>
            </a:extLst>
          </p:cNvPr>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FC01232F-8D09-DE46-9451-A923A0FA77CD}"/>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E2942270-1C10-FC4E-B6B6-652931B5243C}"/>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0C0F272B-4F98-3C4E-90F7-7A11ED47CC94}"/>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2371617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127B57BB-25E0-744D-BABD-B68619C4AA21}"/>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1BC39710-7A04-1D4E-B61D-BC26F5A43948}"/>
              </a:ext>
            </a:extLst>
          </p:cNvPr>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40909265-5890-DC41-93CB-3DC416FD8E90}"/>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8059ADE1-F781-0B4E-B187-A964531AE32D}"/>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47AB3358-C6EB-EA47-AFBC-4198F24D05A6}"/>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257954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4247F1-05A7-6049-8F04-530FEE1B5441}"/>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163D7C47-AF9A-5341-AE41-947D60FC29F5}"/>
              </a:ext>
            </a:extLst>
          </p:cNvPr>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BE438A3D-F0B9-9F4D-B9D4-3D3B7A948742}"/>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7396986D-B728-584F-90C4-CE1FD1F9466F}"/>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6E3E0BE6-97E3-CA4F-A6BF-9FC63FE36BE8}"/>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3668525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B6F42-34B5-2C4E-BDB2-2D57CF73160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454E182E-52B5-E443-84FE-DAF4B96420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a:extLst>
              <a:ext uri="{FF2B5EF4-FFF2-40B4-BE49-F238E27FC236}">
                <a16:creationId xmlns:a16="http://schemas.microsoft.com/office/drawing/2014/main" id="{713F43EE-8ADA-6E46-A2F2-90E16F94E52F}"/>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F4D67D2B-EC7F-A148-BD38-40B63148F6BB}"/>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0D83FFCC-9045-1C47-9F1E-D8D74FBFCEB4}"/>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216109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364A3B-5E0F-DE4D-A01D-033D09BF339B}"/>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C71CD9EF-8D0E-4549-AE53-A6B81746FBF3}"/>
              </a:ext>
            </a:extLst>
          </p:cNvPr>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DB938E30-98B2-F74D-BAF7-2C675BC2A380}"/>
              </a:ext>
            </a:extLst>
          </p:cNvPr>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8E34C447-2BDC-7848-A650-62455AE5D407}"/>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6" name="Fußzeilenplatzhalter 5">
            <a:extLst>
              <a:ext uri="{FF2B5EF4-FFF2-40B4-BE49-F238E27FC236}">
                <a16:creationId xmlns:a16="http://schemas.microsoft.com/office/drawing/2014/main" id="{459B8A88-8ABA-4642-B69B-CC627C874A74}"/>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DDFA8568-6475-5244-A6DF-20937257B9CD}"/>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109424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AD7CBA-F3D2-4C42-97F3-E31D8B27065B}"/>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8A369105-C7EA-4D49-AD36-EEE3514F07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a:extLst>
              <a:ext uri="{FF2B5EF4-FFF2-40B4-BE49-F238E27FC236}">
                <a16:creationId xmlns:a16="http://schemas.microsoft.com/office/drawing/2014/main" id="{74CE644D-8109-8842-AFEB-5F05FDF2F8CD}"/>
              </a:ext>
            </a:extLst>
          </p:cNvPr>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8588959A-EA18-B04F-A0CA-357309F295F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a:extLst>
              <a:ext uri="{FF2B5EF4-FFF2-40B4-BE49-F238E27FC236}">
                <a16:creationId xmlns:a16="http://schemas.microsoft.com/office/drawing/2014/main" id="{C954E375-CC0E-3143-9612-BE0DCF3697D2}"/>
              </a:ext>
            </a:extLst>
          </p:cNvPr>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DAE67FAD-A36A-DE44-A1B6-A5ADFA2132F3}"/>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8" name="Fußzeilenplatzhalter 7">
            <a:extLst>
              <a:ext uri="{FF2B5EF4-FFF2-40B4-BE49-F238E27FC236}">
                <a16:creationId xmlns:a16="http://schemas.microsoft.com/office/drawing/2014/main" id="{751812B5-75DE-1543-9BBB-148FDD759BC9}"/>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95B84A12-B028-AB47-8F3E-9FB4DA9B6CC7}"/>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1306033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6E7977-CFFA-CF42-A465-8CAAE732A026}"/>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78FFD8E1-1485-B443-9FB5-C3F8DBABFD64}"/>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4" name="Fußzeilenplatzhalter 3">
            <a:extLst>
              <a:ext uri="{FF2B5EF4-FFF2-40B4-BE49-F238E27FC236}">
                <a16:creationId xmlns:a16="http://schemas.microsoft.com/office/drawing/2014/main" id="{4C35FB94-4C1E-CF49-8DE7-4F10C3BD2B27}"/>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1CF62AF4-4859-614C-A252-1D84AD766FB9}"/>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3302463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560BE108-1022-E049-8879-C4D0E8FC7117}"/>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3" name="Fußzeilenplatzhalter 2">
            <a:extLst>
              <a:ext uri="{FF2B5EF4-FFF2-40B4-BE49-F238E27FC236}">
                <a16:creationId xmlns:a16="http://schemas.microsoft.com/office/drawing/2014/main" id="{098191A3-1F30-6A40-858B-FDF0CABC6BC4}"/>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A7A5D879-43DA-874D-A082-CFE035D96C67}"/>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772911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641CA6-6A84-A042-9540-A398707DE1B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AC243584-AF68-1C41-9086-C83862BCA1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09812764-D2EA-DD42-B5E9-687B555B40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a:extLst>
              <a:ext uri="{FF2B5EF4-FFF2-40B4-BE49-F238E27FC236}">
                <a16:creationId xmlns:a16="http://schemas.microsoft.com/office/drawing/2014/main" id="{0998C7AB-3C41-0C49-9A81-A2B2F24E1192}"/>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6" name="Fußzeilenplatzhalter 5">
            <a:extLst>
              <a:ext uri="{FF2B5EF4-FFF2-40B4-BE49-F238E27FC236}">
                <a16:creationId xmlns:a16="http://schemas.microsoft.com/office/drawing/2014/main" id="{53A75AFD-5D9C-2544-B9FB-A9A086420320}"/>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3A95B2B0-FF5A-BA46-8A0C-2CC6FD017F4E}"/>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3010695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60B0E5-F492-D14D-A41B-388A844B40E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F48519E7-1CAF-2D41-A6B8-FD2E4914135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32B3FC10-578A-7941-8030-C9099667ED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a:extLst>
              <a:ext uri="{FF2B5EF4-FFF2-40B4-BE49-F238E27FC236}">
                <a16:creationId xmlns:a16="http://schemas.microsoft.com/office/drawing/2014/main" id="{4CE447D8-990D-B443-B0A3-6FE78526A2BB}"/>
              </a:ext>
            </a:extLst>
          </p:cNvPr>
          <p:cNvSpPr>
            <a:spLocks noGrp="1"/>
          </p:cNvSpPr>
          <p:nvPr>
            <p:ph type="dt" sz="half" idx="10"/>
          </p:nvPr>
        </p:nvSpPr>
        <p:spPr/>
        <p:txBody>
          <a:bodyPr/>
          <a:lstStyle/>
          <a:p>
            <a:fld id="{01DF185C-CE18-8A4A-9B7A-28669BE1FE6E}" type="datetimeFigureOut">
              <a:rPr lang="en-US" smtClean="0"/>
              <a:t>4/12/18</a:t>
            </a:fld>
            <a:endParaRPr lang="en-US"/>
          </a:p>
        </p:txBody>
      </p:sp>
      <p:sp>
        <p:nvSpPr>
          <p:cNvPr id="6" name="Fußzeilenplatzhalter 5">
            <a:extLst>
              <a:ext uri="{FF2B5EF4-FFF2-40B4-BE49-F238E27FC236}">
                <a16:creationId xmlns:a16="http://schemas.microsoft.com/office/drawing/2014/main" id="{585DBF6D-C576-F946-A59E-0BDB41A90616}"/>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A152D3DC-6AD0-CF4A-B370-E9EFBE2535AE}"/>
              </a:ext>
            </a:extLst>
          </p:cNvPr>
          <p:cNvSpPr>
            <a:spLocks noGrp="1"/>
          </p:cNvSpPr>
          <p:nvPr>
            <p:ph type="sldNum" sz="quarter" idx="12"/>
          </p:nvPr>
        </p:nvSpPr>
        <p:spPr/>
        <p:txBody>
          <a:bodyPr/>
          <a:lstStyle/>
          <a:p>
            <a:fld id="{8066221D-3151-6748-AA5F-F9A67A81467E}" type="slidenum">
              <a:rPr lang="en-US" smtClean="0"/>
              <a:t>‹Nr.›</a:t>
            </a:fld>
            <a:endParaRPr lang="en-US"/>
          </a:p>
        </p:txBody>
      </p:sp>
    </p:spTree>
    <p:extLst>
      <p:ext uri="{BB962C8B-B14F-4D97-AF65-F5344CB8AC3E}">
        <p14:creationId xmlns:p14="http://schemas.microsoft.com/office/powerpoint/2010/main" val="963561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02E7E71-BA57-1E4E-B631-CFD5BFB04B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E2345E45-E07A-4447-8202-ABF40E4EEB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ADF1A1C1-C282-3E4E-9457-91F109CA8F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F185C-CE18-8A4A-9B7A-28669BE1FE6E}" type="datetimeFigureOut">
              <a:rPr lang="en-US" smtClean="0"/>
              <a:t>4/12/18</a:t>
            </a:fld>
            <a:endParaRPr lang="en-US"/>
          </a:p>
        </p:txBody>
      </p:sp>
      <p:sp>
        <p:nvSpPr>
          <p:cNvPr id="5" name="Fußzeilenplatzhalter 4">
            <a:extLst>
              <a:ext uri="{FF2B5EF4-FFF2-40B4-BE49-F238E27FC236}">
                <a16:creationId xmlns:a16="http://schemas.microsoft.com/office/drawing/2014/main" id="{C85266D9-BA73-8743-919C-0816906088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992778AE-9E14-364A-BABE-5127B99EE8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66221D-3151-6748-AA5F-F9A67A81467E}" type="slidenum">
              <a:rPr lang="en-US" smtClean="0"/>
              <a:t>‹Nr.›</a:t>
            </a:fld>
            <a:endParaRPr lang="en-US"/>
          </a:p>
        </p:txBody>
      </p:sp>
    </p:spTree>
    <p:extLst>
      <p:ext uri="{BB962C8B-B14F-4D97-AF65-F5344CB8AC3E}">
        <p14:creationId xmlns:p14="http://schemas.microsoft.com/office/powerpoint/2010/main" val="3814388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ffice@crewcraft-cc.com" TargetMode="External"/><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tiff"/><Relationship Id="rId7" Type="http://schemas.openxmlformats.org/officeDocument/2006/relationships/image" Target="../media/image4.png"/><Relationship Id="rId12" Type="http://schemas.microsoft.com/office/2007/relationships/hdphoto" Target="../media/hdphoto4.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6.png"/><Relationship Id="rId5" Type="http://schemas.microsoft.com/office/2007/relationships/hdphoto" Target="../media/hdphoto1.wdp"/><Relationship Id="rId10" Type="http://schemas.microsoft.com/office/2007/relationships/hdphoto" Target="../media/hdphoto3.wdp"/><Relationship Id="rId4" Type="http://schemas.openxmlformats.org/officeDocument/2006/relationships/image" Target="../media/image2.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43398BCF-DDCF-D34E-AB30-D59CE0E43755}"/>
              </a:ext>
            </a:extLst>
          </p:cNvPr>
          <p:cNvPicPr/>
          <p:nvPr/>
        </p:nvPicPr>
        <p:blipFill>
          <a:blip r:embed="rId2"/>
          <a:stretch>
            <a:fillRect/>
          </a:stretch>
        </p:blipFill>
        <p:spPr>
          <a:xfrm>
            <a:off x="0" y="0"/>
            <a:ext cx="12192000" cy="6857999"/>
          </a:xfrm>
          <a:prstGeom prst="rect">
            <a:avLst/>
          </a:prstGeom>
        </p:spPr>
      </p:pic>
      <p:sp>
        <p:nvSpPr>
          <p:cNvPr id="13" name="Rechteck 12">
            <a:extLst>
              <a:ext uri="{FF2B5EF4-FFF2-40B4-BE49-F238E27FC236}">
                <a16:creationId xmlns:a16="http://schemas.microsoft.com/office/drawing/2014/main" id="{CEE04080-635B-1B42-A28D-810FCEE1093C}"/>
              </a:ext>
            </a:extLst>
          </p:cNvPr>
          <p:cNvSpPr/>
          <p:nvPr/>
        </p:nvSpPr>
        <p:spPr>
          <a:xfrm>
            <a:off x="0" y="0"/>
            <a:ext cx="12192000" cy="7035544"/>
          </a:xfrm>
          <a:prstGeom prst="rect">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hteck 1">
            <a:extLst>
              <a:ext uri="{FF2B5EF4-FFF2-40B4-BE49-F238E27FC236}">
                <a16:creationId xmlns:a16="http://schemas.microsoft.com/office/drawing/2014/main" id="{ABD921CC-8F98-7D4D-A5EC-A3B4015C1E5C}"/>
              </a:ext>
            </a:extLst>
          </p:cNvPr>
          <p:cNvSpPr/>
          <p:nvPr/>
        </p:nvSpPr>
        <p:spPr>
          <a:xfrm>
            <a:off x="0" y="5813091"/>
            <a:ext cx="12192000" cy="1212112"/>
          </a:xfrm>
          <a:custGeom>
            <a:avLst/>
            <a:gdLst>
              <a:gd name="connsiteX0" fmla="*/ 0 w 10684510"/>
              <a:gd name="connsiteY0" fmla="*/ 0 h 1099820"/>
              <a:gd name="connsiteX1" fmla="*/ 10684510 w 10684510"/>
              <a:gd name="connsiteY1" fmla="*/ 0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10684510 w 10684510"/>
              <a:gd name="connsiteY1" fmla="*/ 1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29279 h 1129099"/>
              <a:gd name="connsiteX1" fmla="*/ 5694052 w 10684510"/>
              <a:gd name="connsiteY1" fmla="*/ 425611 h 1129099"/>
              <a:gd name="connsiteX2" fmla="*/ 10684510 w 10684510"/>
              <a:gd name="connsiteY2" fmla="*/ 29280 h 1129099"/>
              <a:gd name="connsiteX3" fmla="*/ 10684510 w 10684510"/>
              <a:gd name="connsiteY3" fmla="*/ 1129099 h 1129099"/>
              <a:gd name="connsiteX4" fmla="*/ 0 w 10684510"/>
              <a:gd name="connsiteY4" fmla="*/ 1129099 h 1129099"/>
              <a:gd name="connsiteX5" fmla="*/ 0 w 10684510"/>
              <a:gd name="connsiteY5" fmla="*/ 29279 h 1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4510" h="1129099">
                <a:moveTo>
                  <a:pt x="0" y="29279"/>
                </a:moveTo>
                <a:cubicBezTo>
                  <a:pt x="974129" y="-132006"/>
                  <a:pt x="3913300" y="425611"/>
                  <a:pt x="5694052" y="425611"/>
                </a:cubicBezTo>
                <a:cubicBezTo>
                  <a:pt x="7474804" y="425611"/>
                  <a:pt x="9877888" y="-132005"/>
                  <a:pt x="10684510" y="29280"/>
                </a:cubicBezTo>
                <a:lnTo>
                  <a:pt x="10684510" y="1129099"/>
                </a:lnTo>
                <a:lnTo>
                  <a:pt x="0" y="1129099"/>
                </a:lnTo>
                <a:lnTo>
                  <a:pt x="0" y="29279"/>
                </a:lnTo>
                <a:close/>
              </a:path>
            </a:pathLst>
          </a:custGeom>
          <a:solidFill>
            <a:schemeClr val="accent1">
              <a:lumMod val="75000"/>
              <a:alpha val="44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dirty="0"/>
          </a:p>
        </p:txBody>
      </p:sp>
      <p:sp>
        <p:nvSpPr>
          <p:cNvPr id="5" name="Rechteck 1">
            <a:extLst>
              <a:ext uri="{FF2B5EF4-FFF2-40B4-BE49-F238E27FC236}">
                <a16:creationId xmlns:a16="http://schemas.microsoft.com/office/drawing/2014/main" id="{54ECD85A-A94A-5D45-BE2E-23302A5464C5}"/>
              </a:ext>
            </a:extLst>
          </p:cNvPr>
          <p:cNvSpPr/>
          <p:nvPr/>
        </p:nvSpPr>
        <p:spPr>
          <a:xfrm>
            <a:off x="0" y="5653397"/>
            <a:ext cx="12177720" cy="1371806"/>
          </a:xfrm>
          <a:custGeom>
            <a:avLst/>
            <a:gdLst>
              <a:gd name="connsiteX0" fmla="*/ 0 w 10684510"/>
              <a:gd name="connsiteY0" fmla="*/ 0 h 1099820"/>
              <a:gd name="connsiteX1" fmla="*/ 10684510 w 10684510"/>
              <a:gd name="connsiteY1" fmla="*/ 0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10684510 w 10684510"/>
              <a:gd name="connsiteY1" fmla="*/ 1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29279 h 1129099"/>
              <a:gd name="connsiteX1" fmla="*/ 5694052 w 10684510"/>
              <a:gd name="connsiteY1" fmla="*/ 425611 h 1129099"/>
              <a:gd name="connsiteX2" fmla="*/ 10684510 w 10684510"/>
              <a:gd name="connsiteY2" fmla="*/ 29280 h 1129099"/>
              <a:gd name="connsiteX3" fmla="*/ 10684510 w 10684510"/>
              <a:gd name="connsiteY3" fmla="*/ 1129099 h 1129099"/>
              <a:gd name="connsiteX4" fmla="*/ 0 w 10684510"/>
              <a:gd name="connsiteY4" fmla="*/ 1129099 h 1129099"/>
              <a:gd name="connsiteX5" fmla="*/ 0 w 10684510"/>
              <a:gd name="connsiteY5" fmla="*/ 29279 h 1129099"/>
              <a:gd name="connsiteX0" fmla="*/ 0 w 10684510"/>
              <a:gd name="connsiteY0" fmla="*/ 19079 h 1118899"/>
              <a:gd name="connsiteX1" fmla="*/ 5579912 w 10684510"/>
              <a:gd name="connsiteY1" fmla="*/ 772145 h 1118899"/>
              <a:gd name="connsiteX2" fmla="*/ 10684510 w 10684510"/>
              <a:gd name="connsiteY2" fmla="*/ 19080 h 1118899"/>
              <a:gd name="connsiteX3" fmla="*/ 10684510 w 10684510"/>
              <a:gd name="connsiteY3" fmla="*/ 1118899 h 1118899"/>
              <a:gd name="connsiteX4" fmla="*/ 0 w 10684510"/>
              <a:gd name="connsiteY4" fmla="*/ 1118899 h 1118899"/>
              <a:gd name="connsiteX5" fmla="*/ 0 w 10684510"/>
              <a:gd name="connsiteY5" fmla="*/ 19079 h 111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4510" h="1118899">
                <a:moveTo>
                  <a:pt x="0" y="19079"/>
                </a:moveTo>
                <a:cubicBezTo>
                  <a:pt x="974129" y="-142206"/>
                  <a:pt x="3799160" y="772145"/>
                  <a:pt x="5579912" y="772145"/>
                </a:cubicBezTo>
                <a:cubicBezTo>
                  <a:pt x="7360664" y="772145"/>
                  <a:pt x="9877888" y="-142205"/>
                  <a:pt x="10684510" y="19080"/>
                </a:cubicBezTo>
                <a:lnTo>
                  <a:pt x="10684510" y="1118899"/>
                </a:lnTo>
                <a:lnTo>
                  <a:pt x="0" y="1118899"/>
                </a:lnTo>
                <a:lnTo>
                  <a:pt x="0" y="19079"/>
                </a:lnTo>
                <a:close/>
              </a:path>
            </a:pathLst>
          </a:custGeom>
          <a:solidFill>
            <a:schemeClr val="tx1">
              <a:lumMod val="50000"/>
              <a:lumOff val="50000"/>
              <a:alpha val="4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dirty="0"/>
          </a:p>
        </p:txBody>
      </p:sp>
      <p:sp>
        <p:nvSpPr>
          <p:cNvPr id="6" name="Textfeld 7">
            <a:extLst>
              <a:ext uri="{FF2B5EF4-FFF2-40B4-BE49-F238E27FC236}">
                <a16:creationId xmlns:a16="http://schemas.microsoft.com/office/drawing/2014/main" id="{8572EA7C-B636-D64F-AEE9-7A84E6F1F573}"/>
              </a:ext>
            </a:extLst>
          </p:cNvPr>
          <p:cNvSpPr txBox="1"/>
          <p:nvPr/>
        </p:nvSpPr>
        <p:spPr>
          <a:xfrm>
            <a:off x="139941" y="5741821"/>
            <a:ext cx="2681026" cy="107777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800" b="1"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CrewCraft</a:t>
            </a:r>
            <a:r>
              <a:rPr lang="en-US" sz="800" dirty="0">
                <a:solidFill>
                  <a:srgbClr val="FFFFFF"/>
                </a:solidFill>
                <a:effectLst/>
                <a:latin typeface="Arial" panose="020B0604020202020204" pitchFamily="34" charset="0"/>
                <a:ea typeface="Times New Roman" panose="02020603050405020304" pitchFamily="18" charset="0"/>
                <a:cs typeface="Arial" panose="020B0604020202020204" pitchFamily="34" charset="0"/>
              </a:rPr>
              <a:t>™ Consulting &amp; Coaching  LLC</a:t>
            </a:r>
            <a:endParaRPr lang="de-CH" sz="800" dirty="0">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dirty="0" err="1">
                <a:solidFill>
                  <a:srgbClr val="FFFFFF"/>
                </a:solidFill>
                <a:effectLst/>
                <a:latin typeface="Arial" panose="020B0604020202020204" pitchFamily="34" charset="0"/>
                <a:ea typeface="Times New Roman" panose="02020603050405020304" pitchFamily="18" charset="0"/>
                <a:cs typeface="Arial" panose="020B0604020202020204" pitchFamily="34" charset="0"/>
              </a:rPr>
              <a:t>Hertensteinstrasse</a:t>
            </a: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 14</a:t>
            </a:r>
            <a:endParaRPr lang="de-CH" sz="800">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CH 6353 </a:t>
            </a:r>
            <a:r>
              <a:rPr lang="en-US" sz="800" err="1">
                <a:solidFill>
                  <a:srgbClr val="FFFFFF"/>
                </a:solidFill>
                <a:effectLst/>
                <a:latin typeface="Arial" panose="020B0604020202020204" pitchFamily="34" charset="0"/>
                <a:ea typeface="Times New Roman" panose="02020603050405020304" pitchFamily="18" charset="0"/>
                <a:cs typeface="Arial" panose="020B0604020202020204" pitchFamily="34" charset="0"/>
              </a:rPr>
              <a:t>Weggis</a:t>
            </a: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 / LU</a:t>
            </a:r>
            <a:endParaRPr lang="de-CH" sz="800">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 </a:t>
            </a:r>
            <a:endParaRPr lang="de-CH" sz="800">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Phone: </a:t>
            </a:r>
            <a:r>
              <a:rPr lang="en-US" sz="800">
                <a:solidFill>
                  <a:srgbClr val="FFFFFF"/>
                </a:solidFill>
                <a:latin typeface="Arial" panose="020B0604020202020204" pitchFamily="34" charset="0"/>
                <a:ea typeface="Times New Roman" panose="02020603050405020304" pitchFamily="18" charset="0"/>
                <a:cs typeface="Arial" panose="020B0604020202020204" pitchFamily="34" charset="0"/>
              </a:rPr>
              <a:t>   </a:t>
            </a: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+41 41 670 20 00</a:t>
            </a:r>
            <a:endParaRPr lang="de-CH" sz="800">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800">
                <a:solidFill>
                  <a:srgbClr val="FFFFFF"/>
                </a:solidFill>
                <a:latin typeface="Arial" panose="020B0604020202020204" pitchFamily="34" charset="0"/>
                <a:ea typeface="Times New Roman" panose="02020603050405020304" pitchFamily="18" charset="0"/>
                <a:cs typeface="Arial" panose="020B0604020202020204" pitchFamily="34" charset="0"/>
              </a:rPr>
              <a:t>                </a:t>
            </a: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+41 79 235 58 92</a:t>
            </a:r>
            <a:endParaRPr lang="de-CH" sz="800">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Mail</a:t>
            </a:r>
            <a:r>
              <a:rPr lang="en-US" sz="800">
                <a:solidFill>
                  <a:srgbClr val="FFFFFF"/>
                </a:solidFill>
                <a:latin typeface="Arial" panose="020B0604020202020204" pitchFamily="34" charset="0"/>
                <a:ea typeface="Times New Roman" panose="02020603050405020304" pitchFamily="18" charset="0"/>
                <a:cs typeface="Arial" panose="020B0604020202020204" pitchFamily="34" charset="0"/>
              </a:rPr>
              <a:t>:        </a:t>
            </a:r>
            <a:r>
              <a:rPr lang="en-US" sz="800" u="sng">
                <a:solidFill>
                  <a:schemeClr val="bg1"/>
                </a:solidFill>
                <a:effectLst/>
                <a:latin typeface="Arial" panose="020B0604020202020204" pitchFamily="34" charset="0"/>
                <a:ea typeface="Times New Roman" panose="02020603050405020304" pitchFamily="18" charset="0"/>
                <a:cs typeface="Arial" panose="020B0604020202020204" pitchFamily="34" charset="0"/>
                <a:hlinkClick r:id="rId3"/>
              </a:rPr>
              <a:t>office@crewcraft-cc.com</a:t>
            </a:r>
            <a:endParaRPr lang="de-CH" sz="8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en-US" sz="800">
                <a:solidFill>
                  <a:srgbClr val="FFFFFF"/>
                </a:solidFill>
                <a:effectLst/>
                <a:latin typeface="Arial" panose="020B0604020202020204" pitchFamily="34" charset="0"/>
                <a:ea typeface="Times New Roman" panose="02020603050405020304" pitchFamily="18" charset="0"/>
                <a:cs typeface="Arial" panose="020B0604020202020204" pitchFamily="34" charset="0"/>
              </a:rPr>
              <a:t>Home:     http://</a:t>
            </a:r>
            <a:r>
              <a:rPr lang="en-US" sz="800" err="1">
                <a:solidFill>
                  <a:srgbClr val="FFFFFF"/>
                </a:solidFill>
                <a:effectLst/>
                <a:latin typeface="Arial" panose="020B0604020202020204" pitchFamily="34" charset="0"/>
                <a:ea typeface="Times New Roman" panose="02020603050405020304" pitchFamily="18" charset="0"/>
                <a:cs typeface="Arial" panose="020B0604020202020204" pitchFamily="34" charset="0"/>
              </a:rPr>
              <a:t>www.CrewCraft-cc.com</a:t>
            </a:r>
            <a:r>
              <a:rPr lang="en-US" sz="8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	</a:t>
            </a:r>
            <a:endParaRPr lang="de-CH" sz="800">
              <a:effectLst/>
              <a:latin typeface="Arial" panose="020B0604020202020204" pitchFamily="34" charset="0"/>
              <a:ea typeface="Times New Roman" panose="02020603050405020304" pitchFamily="18" charset="0"/>
              <a:cs typeface="Arial" panose="020B0604020202020204" pitchFamily="34" charset="0"/>
            </a:endParaRPr>
          </a:p>
        </p:txBody>
      </p:sp>
      <p:sp>
        <p:nvSpPr>
          <p:cNvPr id="7" name="Textfeld 16">
            <a:extLst>
              <a:ext uri="{FF2B5EF4-FFF2-40B4-BE49-F238E27FC236}">
                <a16:creationId xmlns:a16="http://schemas.microsoft.com/office/drawing/2014/main" id="{8A5F5E4B-99B4-944C-BD4E-EC23822CA40B}"/>
              </a:ext>
            </a:extLst>
          </p:cNvPr>
          <p:cNvSpPr txBox="1"/>
          <p:nvPr/>
        </p:nvSpPr>
        <p:spPr>
          <a:xfrm>
            <a:off x="4255068" y="186472"/>
            <a:ext cx="3610774" cy="80633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b="1">
                <a:solidFill>
                  <a:schemeClr val="bg1"/>
                </a:solidFill>
                <a:latin typeface="Arial Narrow" panose="020B0604020202020204" pitchFamily="34" charset="0"/>
                <a:cs typeface="Arial" panose="020B0604020202020204" pitchFamily="34" charset="0"/>
              </a:rPr>
              <a:t>Pivoting corporates from </a:t>
            </a:r>
            <a:br>
              <a:rPr lang="en-US" b="1">
                <a:solidFill>
                  <a:schemeClr val="bg1"/>
                </a:solidFill>
                <a:latin typeface="Arial Narrow" panose="020B0604020202020204" pitchFamily="34" charset="0"/>
                <a:cs typeface="Arial" panose="020B0604020202020204" pitchFamily="34" charset="0"/>
              </a:rPr>
            </a:br>
            <a:r>
              <a:rPr lang="en-US" b="1">
                <a:solidFill>
                  <a:schemeClr val="bg1"/>
                </a:solidFill>
                <a:latin typeface="Arial Narrow" panose="020B0604020202020204" pitchFamily="34" charset="0"/>
                <a:cs typeface="Arial" panose="020B0604020202020204" pitchFamily="34" charset="0"/>
              </a:rPr>
              <a:t>“Final Destination” </a:t>
            </a:r>
          </a:p>
          <a:p>
            <a:pPr>
              <a:spcAft>
                <a:spcPts val="0"/>
              </a:spcAft>
            </a:pPr>
            <a:r>
              <a:rPr lang="en-US" b="1">
                <a:solidFill>
                  <a:schemeClr val="bg1"/>
                </a:solidFill>
                <a:latin typeface="Arial Narrow" panose="020B0604020202020204" pitchFamily="34" charset="0"/>
                <a:cs typeface="Arial" panose="020B0604020202020204" pitchFamily="34" charset="0"/>
              </a:rPr>
              <a:t>to “Exponential Acceleration”</a:t>
            </a:r>
            <a:endParaRPr lang="de-CH" b="1">
              <a:solidFill>
                <a:schemeClr val="bg1"/>
              </a:solidFill>
              <a:latin typeface="Arial Narrow" panose="020B0604020202020204" pitchFamily="34" charset="0"/>
              <a:cs typeface="Arial" panose="020B0604020202020204" pitchFamily="34" charset="0"/>
            </a:endParaRPr>
          </a:p>
        </p:txBody>
      </p:sp>
      <p:sp>
        <p:nvSpPr>
          <p:cNvPr id="8" name="Textfeld 17">
            <a:extLst>
              <a:ext uri="{FF2B5EF4-FFF2-40B4-BE49-F238E27FC236}">
                <a16:creationId xmlns:a16="http://schemas.microsoft.com/office/drawing/2014/main" id="{91425DF9-4562-9D46-81CD-8EE84F48E7F4}"/>
              </a:ext>
            </a:extLst>
          </p:cNvPr>
          <p:cNvSpPr txBox="1"/>
          <p:nvPr/>
        </p:nvSpPr>
        <p:spPr>
          <a:xfrm>
            <a:off x="4255069" y="1138062"/>
            <a:ext cx="3632038" cy="52133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Das DIF-Prinzip: </a:t>
            </a:r>
            <a:r>
              <a:rPr lang="de-CH"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Nach den Regeln der auf agilen Projekt Management  basierenden </a:t>
            </a: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a:t>
            </a:r>
            <a:r>
              <a:rPr lang="en-US"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Disruptive Innovation Factory</a:t>
            </a:r>
            <a:r>
              <a:rPr lang="de-CH"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 reflektieren und hinterfragen Sie die in ihrem Unternehmen installierten Geschäftsprozesse und herrschenden Paradigmen. Sie selbst stellen, innerhalb des Prozesses der Durchführung einer „DIF“, die Geschäftsmodelle und herrschenden Überzeugungen ihres Unternehmens in Frage. Im Kontext eines theoretischen Szenarios „zerstören“ sie sozusagen ihr eigenes unternehmerisches Wirkens sowie ihr Kerngeschäft – um es anschließend für die aktuelle digitalisierte Realität neu zu definieren und zu erfinden – und in weiteren und folgenden Schritten am Markt zu etablieren.</a:t>
            </a:r>
            <a:endParaRPr lang="de-CH" sz="12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endParaRPr lang="de-CH" sz="1200" b="1">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Das Vorgehen: </a:t>
            </a:r>
            <a:r>
              <a:rPr lang="de-CH"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Im Vorfeld ausgewählte Mitarbeitende aus den Reihen ihres Unternehmens werden zunächst mit den agilen Methoden und Denkansätzen der „</a:t>
            </a:r>
            <a:r>
              <a:rPr lang="en-US"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Disruptive Innovation Factory</a:t>
            </a:r>
            <a:r>
              <a:rPr lang="de-CH"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 befähigt und reflektieren bzw. definieren im zweiten Schritt, in Kollaboration mit unseren global erfahrenen Projekt-Managern und Business Coaches, umsetzbare digitalisierte Innovationen für ihre Produkte und Dienstleistungen. </a:t>
            </a:r>
            <a:endParaRPr lang="de-CH" sz="12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1000">
                <a:solidFill>
                  <a:schemeClr val="bg1"/>
                </a:solidFill>
                <a:effectLst/>
                <a:latin typeface="Arial" panose="020B0604020202020204" pitchFamily="34" charset="0"/>
                <a:ea typeface="Times New Roman" panose="02020603050405020304" pitchFamily="18" charset="0"/>
                <a:cs typeface="Arial" panose="020B0604020202020204" pitchFamily="34" charset="0"/>
              </a:rPr>
              <a:t> </a:t>
            </a:r>
            <a:endParaRPr lang="de-CH" sz="120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Das Ziel: </a:t>
            </a:r>
            <a:r>
              <a:rPr lang="de-CH" sz="1000">
                <a:solidFill>
                  <a:schemeClr val="bg1"/>
                </a:solidFill>
                <a:latin typeface="Arial" panose="020B0604020202020204" pitchFamily="34" charset="0"/>
                <a:cs typeface="Arial" panose="020B0604020202020204" pitchFamily="34" charset="0"/>
              </a:rPr>
              <a:t>Nicht weniger als die exponentiell wachsende Fortentwicklung ihres Unternehmens in der Ära der digitalen Realität. </a:t>
            </a:r>
          </a:p>
          <a:p>
            <a:pPr>
              <a:spcAft>
                <a:spcPts val="0"/>
              </a:spcAft>
            </a:pPr>
            <a:r>
              <a:rPr lang="de-CH" sz="1000">
                <a:solidFill>
                  <a:schemeClr val="bg1"/>
                </a:solidFill>
                <a:latin typeface="Arial" panose="020B0604020202020204" pitchFamily="34" charset="0"/>
                <a:cs typeface="Arial" panose="020B0604020202020204" pitchFamily="34" charset="0"/>
              </a:rPr>
              <a:t> </a:t>
            </a:r>
          </a:p>
          <a:p>
            <a:pPr>
              <a:spcAft>
                <a:spcPts val="0"/>
              </a:spcAft>
            </a:pP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Das Risiko ist </a:t>
            </a:r>
            <a:r>
              <a:rPr lang="de-CH" sz="1000" b="1">
                <a:solidFill>
                  <a:schemeClr val="bg1"/>
                </a:solidFill>
                <a:latin typeface="Arial" panose="020B0604020202020204" pitchFamily="34" charset="0"/>
                <a:ea typeface="Times New Roman" panose="02020603050405020304" pitchFamily="18" charset="0"/>
                <a:cs typeface="Arial" panose="020B0604020202020204" pitchFamily="34" charset="0"/>
              </a:rPr>
              <a:t>unser aller </a:t>
            </a:r>
            <a:r>
              <a:rPr lang="de-CH" sz="1000" b="1">
                <a:solidFill>
                  <a:schemeClr val="bg1"/>
                </a:solidFill>
                <a:effectLst/>
                <a:latin typeface="Arial" panose="020B0604020202020204" pitchFamily="34" charset="0"/>
                <a:ea typeface="Times New Roman" panose="02020603050405020304" pitchFamily="18" charset="0"/>
                <a:cs typeface="Arial" panose="020B0604020202020204" pitchFamily="34" charset="0"/>
              </a:rPr>
              <a:t>Chance: </a:t>
            </a:r>
          </a:p>
          <a:p>
            <a:pPr>
              <a:spcAft>
                <a:spcPts val="0"/>
              </a:spcAft>
            </a:pPr>
            <a:endParaRPr lang="de-CH" sz="1000" b="1">
              <a:solidFill>
                <a:schemeClr val="bg1"/>
              </a:solidFill>
              <a:latin typeface="Arial" panose="020B0604020202020204" pitchFamily="34" charset="0"/>
              <a:cs typeface="Arial" panose="020B0604020202020204" pitchFamily="34" charset="0"/>
            </a:endParaRPr>
          </a:p>
          <a:p>
            <a:pPr>
              <a:spcAft>
                <a:spcPts val="0"/>
              </a:spcAft>
            </a:pPr>
            <a:r>
              <a:rPr lang="de-CH" sz="1000">
                <a:solidFill>
                  <a:schemeClr val="bg1"/>
                </a:solidFill>
                <a:latin typeface="Arial" panose="020B0604020202020204" pitchFamily="34" charset="0"/>
                <a:cs typeface="Arial" panose="020B0604020202020204" pitchFamily="34" charset="0"/>
              </a:rPr>
              <a:t>In unserer Ära haben wir die Wahl: Entweder wir definieren unsere Kerngeschäfte, Prozesse und Paradigmen vor dem Hintergrund globalisierter und vernetzter Möglichkeiten neu - oder ein anderer Marktteilnehmer in der digitalisierten Welt tut es für uns. </a:t>
            </a:r>
          </a:p>
        </p:txBody>
      </p:sp>
      <p:sp>
        <p:nvSpPr>
          <p:cNvPr id="10" name="Textfeld 19">
            <a:extLst>
              <a:ext uri="{FF2B5EF4-FFF2-40B4-BE49-F238E27FC236}">
                <a16:creationId xmlns:a16="http://schemas.microsoft.com/office/drawing/2014/main" id="{A1BB76FB-D420-FC4E-AA7B-839D4AF2E302}"/>
              </a:ext>
            </a:extLst>
          </p:cNvPr>
          <p:cNvSpPr txBox="1"/>
          <p:nvPr/>
        </p:nvSpPr>
        <p:spPr>
          <a:xfrm>
            <a:off x="4350280" y="6541098"/>
            <a:ext cx="3420349" cy="2647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b="1">
                <a:solidFill>
                  <a:schemeClr val="bg1"/>
                </a:solidFill>
                <a:latin typeface="Arial" panose="020B0604020202020204" pitchFamily="34" charset="0"/>
                <a:cs typeface="Arial" panose="020B0604020202020204" pitchFamily="34" charset="0"/>
              </a:rPr>
              <a:t>Copyright</a:t>
            </a:r>
            <a:r>
              <a:rPr lang="de-CH" sz="1000" b="1" baseline="30000">
                <a:solidFill>
                  <a:schemeClr val="bg1"/>
                </a:solidFill>
                <a:latin typeface="Arial" panose="020B0604020202020204" pitchFamily="34" charset="0"/>
                <a:cs typeface="Arial" panose="020B0604020202020204" pitchFamily="34" charset="0"/>
              </a:rPr>
              <a:t>© </a:t>
            </a:r>
            <a:r>
              <a:rPr lang="de-CH" sz="1000" b="1">
                <a:solidFill>
                  <a:schemeClr val="bg1"/>
                </a:solidFill>
                <a:latin typeface="Arial" panose="020B0604020202020204" pitchFamily="34" charset="0"/>
                <a:cs typeface="Arial" panose="020B0604020202020204" pitchFamily="34" charset="0"/>
              </a:rPr>
              <a:t>CrewCraft™ Consulting &amp; Coaching LLC</a:t>
            </a:r>
          </a:p>
        </p:txBody>
      </p:sp>
      <p:sp>
        <p:nvSpPr>
          <p:cNvPr id="11" name="Textfeld 4">
            <a:extLst>
              <a:ext uri="{FF2B5EF4-FFF2-40B4-BE49-F238E27FC236}">
                <a16:creationId xmlns:a16="http://schemas.microsoft.com/office/drawing/2014/main" id="{3E35544B-BECD-7248-B670-C1C0109E1516}"/>
              </a:ext>
            </a:extLst>
          </p:cNvPr>
          <p:cNvSpPr txBox="1"/>
          <p:nvPr/>
        </p:nvSpPr>
        <p:spPr>
          <a:xfrm>
            <a:off x="8337240" y="133815"/>
            <a:ext cx="3840480" cy="9781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2800" b="1" dirty="0">
                <a:solidFill>
                  <a:schemeClr val="bg1"/>
                </a:solidFill>
                <a:effectLst/>
                <a:latin typeface="Arial Narrow" panose="020B0604020202020204" pitchFamily="34" charset="0"/>
                <a:ea typeface="Times New Roman" panose="02020603050405020304" pitchFamily="18" charset="0"/>
                <a:cs typeface="Arial" panose="020B0604020202020204" pitchFamily="34" charset="0"/>
              </a:rPr>
              <a:t>Disruptive Innovation Factory (DIF)</a:t>
            </a:r>
            <a:endParaRPr lang="de-CH"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US" sz="1200" dirty="0">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Textfeld 11">
            <a:extLst>
              <a:ext uri="{FF2B5EF4-FFF2-40B4-BE49-F238E27FC236}">
                <a16:creationId xmlns:a16="http://schemas.microsoft.com/office/drawing/2014/main" id="{8A152802-F18F-0749-9CBB-EF19CF5C4999}"/>
              </a:ext>
            </a:extLst>
          </p:cNvPr>
          <p:cNvSpPr txBox="1"/>
          <p:nvPr/>
        </p:nvSpPr>
        <p:spPr>
          <a:xfrm>
            <a:off x="8322960" y="1124214"/>
            <a:ext cx="3840480" cy="565066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b="1">
                <a:solidFill>
                  <a:schemeClr val="bg1"/>
                </a:solidFill>
                <a:latin typeface="Arial" panose="020B0604020202020204" pitchFamily="34" charset="0"/>
                <a:cs typeface="Arial" panose="020B0604020202020204" pitchFamily="34" charset="0"/>
              </a:rPr>
              <a:t>In diesen Jahren, </a:t>
            </a:r>
            <a:r>
              <a:rPr lang="de-CH" sz="1000">
                <a:solidFill>
                  <a:schemeClr val="bg1"/>
                </a:solidFill>
                <a:latin typeface="Arial" panose="020B0604020202020204" pitchFamily="34" charset="0"/>
                <a:cs typeface="Arial" panose="020B0604020202020204" pitchFamily="34" charset="0"/>
              </a:rPr>
              <a:t>so stellen wir aller Orten fest, ist die vierte industrielle Revolution die Digitalisierung von Märkten und Prozessen in vollem Gange - nimmt weiter Fahrt auf und steht heute erst am Beginn einer neuen Ära der globalen Kollaboration – </a:t>
            </a:r>
            <a:r>
              <a:rPr lang="de-CH" sz="1000" b="1">
                <a:solidFill>
                  <a:schemeClr val="bg1"/>
                </a:solidFill>
                <a:latin typeface="Arial" panose="020B0604020202020204" pitchFamily="34" charset="0"/>
                <a:cs typeface="Arial" panose="020B0604020202020204" pitchFamily="34" charset="0"/>
              </a:rPr>
              <a:t>und des globalisierten Wettbewerbs. </a:t>
            </a:r>
          </a:p>
          <a:p>
            <a:pPr>
              <a:spcAft>
                <a:spcPts val="0"/>
              </a:spcAft>
            </a:pPr>
            <a:r>
              <a:rPr lang="de-CH" sz="1000">
                <a:solidFill>
                  <a:schemeClr val="bg1"/>
                </a:solidFill>
                <a:latin typeface="Arial" panose="020B0604020202020204" pitchFamily="34" charset="0"/>
                <a:cs typeface="Arial" panose="020B0604020202020204" pitchFamily="34" charset="0"/>
              </a:rPr>
              <a:t> </a:t>
            </a:r>
          </a:p>
          <a:p>
            <a:pPr>
              <a:spcAft>
                <a:spcPts val="0"/>
              </a:spcAft>
            </a:pPr>
            <a:r>
              <a:rPr lang="de-CH" sz="1000">
                <a:solidFill>
                  <a:schemeClr val="bg1"/>
                </a:solidFill>
                <a:latin typeface="Arial" panose="020B0604020202020204" pitchFamily="34" charset="0"/>
                <a:cs typeface="Arial" panose="020B0604020202020204" pitchFamily="34" charset="0"/>
              </a:rPr>
              <a:t>Digitale Technologien u.a. solche der weltweiten Vernetzung von Daten </a:t>
            </a:r>
            <a:r>
              <a:rPr lang="de-CH" sz="1000" b="1">
                <a:solidFill>
                  <a:schemeClr val="bg1"/>
                </a:solidFill>
                <a:latin typeface="Arial" panose="020B0604020202020204" pitchFamily="34" charset="0"/>
                <a:cs typeface="Arial" panose="020B0604020202020204" pitchFamily="34" charset="0"/>
              </a:rPr>
              <a:t>und Information </a:t>
            </a:r>
            <a:r>
              <a:rPr lang="de-CH" sz="1000">
                <a:solidFill>
                  <a:schemeClr val="bg1"/>
                </a:solidFill>
                <a:latin typeface="Arial" panose="020B0604020202020204" pitchFamily="34" charset="0"/>
                <a:cs typeface="Arial" panose="020B0604020202020204" pitchFamily="34" charset="0"/>
              </a:rPr>
              <a:t>werden bis zum Jahr 2025 eine Milliarde neuer Nutzer mit dem Internet verbinden und eine Trillion Geräte und Maschinen werden bis zum Jahr 2030 mittels Echtzeit-Sensoren aktuelle Messdaten im Internet (</a:t>
            </a:r>
            <a:r>
              <a:rPr lang="de-CH" sz="1000" err="1">
                <a:solidFill>
                  <a:schemeClr val="bg1"/>
                </a:solidFill>
                <a:latin typeface="Arial" panose="020B0604020202020204" pitchFamily="34" charset="0"/>
                <a:cs typeface="Arial" panose="020B0604020202020204" pitchFamily="34" charset="0"/>
              </a:rPr>
              <a:t>IoT</a:t>
            </a:r>
            <a:r>
              <a:rPr lang="de-CH" sz="1000">
                <a:solidFill>
                  <a:schemeClr val="bg1"/>
                </a:solidFill>
                <a:latin typeface="Arial" panose="020B0604020202020204" pitchFamily="34" charset="0"/>
                <a:cs typeface="Arial" panose="020B0604020202020204" pitchFamily="34" charset="0"/>
              </a:rPr>
              <a:t>) rund um die Uhr verfügbar machen. Information wird «zeitlos» und «grenzenlos».</a:t>
            </a:r>
          </a:p>
          <a:p>
            <a:pPr>
              <a:spcAft>
                <a:spcPts val="0"/>
              </a:spcAft>
            </a:pPr>
            <a:r>
              <a:rPr lang="de-CH" sz="1000">
                <a:solidFill>
                  <a:schemeClr val="bg1"/>
                </a:solidFill>
                <a:latin typeface="Arial" panose="020B0604020202020204" pitchFamily="34" charset="0"/>
                <a:cs typeface="Arial" panose="020B0604020202020204" pitchFamily="34" charset="0"/>
              </a:rPr>
              <a:t> </a:t>
            </a:r>
          </a:p>
          <a:p>
            <a:pPr>
              <a:spcAft>
                <a:spcPts val="0"/>
              </a:spcAft>
            </a:pPr>
            <a:r>
              <a:rPr lang="de-CH" sz="1000">
                <a:solidFill>
                  <a:schemeClr val="bg1"/>
                </a:solidFill>
                <a:latin typeface="Arial" panose="020B0604020202020204" pitchFamily="34" charset="0"/>
                <a:cs typeface="Arial" panose="020B0604020202020204" pitchFamily="34" charset="0"/>
              </a:rPr>
              <a:t>Der sich heute (mehr als nur) abzeichnende Ausstieg aus dem technologischen Paradigma der fossilen Brennstoffe sowie das Fortschreiten der Digitalisierung ganzer Produktions-Prozessketten hat die Notwendigkeit der Neu-Definition traditioneller Geschäftsmodelle zur Folge. </a:t>
            </a:r>
          </a:p>
          <a:p>
            <a:pPr>
              <a:spcAft>
                <a:spcPts val="0"/>
              </a:spcAft>
            </a:pPr>
            <a:r>
              <a:rPr lang="de-CH" sz="1000">
                <a:solidFill>
                  <a:schemeClr val="bg1"/>
                </a:solidFill>
                <a:latin typeface="Arial" panose="020B0604020202020204" pitchFamily="34" charset="0"/>
                <a:cs typeface="Arial" panose="020B0604020202020204" pitchFamily="34" charset="0"/>
              </a:rPr>
              <a:t> </a:t>
            </a:r>
          </a:p>
          <a:p>
            <a:pPr>
              <a:spcAft>
                <a:spcPts val="0"/>
              </a:spcAft>
            </a:pPr>
            <a:r>
              <a:rPr lang="de-CH" sz="1000">
                <a:solidFill>
                  <a:schemeClr val="bg1"/>
                </a:solidFill>
                <a:latin typeface="Arial" panose="020B0604020202020204" pitchFamily="34" charset="0"/>
                <a:cs typeface="Arial" panose="020B0604020202020204" pitchFamily="34" charset="0"/>
              </a:rPr>
              <a:t>Jedes wirtschaftlich agierende Unternehmen, ganz egal wie gross oder wie klein es auch sein mag, wird sich bereits in den nächsten Jahren im Zuge der digitalisierten Geschäftswelt neu „erfinden“ müssen. Dabei ist Grösse, die eigene Historie und die früher erworbene Marktmacht und Reputation marginal.</a:t>
            </a:r>
          </a:p>
          <a:p>
            <a:pPr>
              <a:spcAft>
                <a:spcPts val="0"/>
              </a:spcAft>
            </a:pPr>
            <a:r>
              <a:rPr lang="de-CH" sz="1000">
                <a:solidFill>
                  <a:schemeClr val="bg1"/>
                </a:solidFill>
                <a:latin typeface="Arial" panose="020B0604020202020204" pitchFamily="34" charset="0"/>
                <a:cs typeface="Arial" panose="020B0604020202020204" pitchFamily="34" charset="0"/>
              </a:rPr>
              <a:t> </a:t>
            </a:r>
          </a:p>
          <a:p>
            <a:pPr>
              <a:spcAft>
                <a:spcPts val="0"/>
              </a:spcAft>
            </a:pPr>
            <a:r>
              <a:rPr lang="de-CH" sz="1000">
                <a:solidFill>
                  <a:schemeClr val="bg1"/>
                </a:solidFill>
                <a:latin typeface="Arial" panose="020B0604020202020204" pitchFamily="34" charset="0"/>
                <a:cs typeface="Arial" panose="020B0604020202020204" pitchFamily="34" charset="0"/>
              </a:rPr>
              <a:t>Diese offensichtlichen Veränderungen in einer „Digitalisierten Industrie und Geschäftswelt“ haben einen signifikanten Einfluss auf die zukünftige Entwicklung eines jeden Unternehmens – auch des Ihren. </a:t>
            </a:r>
          </a:p>
          <a:p>
            <a:pPr>
              <a:spcAft>
                <a:spcPts val="0"/>
              </a:spcAft>
            </a:pPr>
            <a:r>
              <a:rPr lang="de-CH" sz="1000">
                <a:solidFill>
                  <a:schemeClr val="bg1"/>
                </a:solidFill>
                <a:latin typeface="Arial" panose="020B0604020202020204" pitchFamily="34" charset="0"/>
                <a:cs typeface="Arial" panose="020B0604020202020204" pitchFamily="34" charset="0"/>
              </a:rPr>
              <a:t> </a:t>
            </a:r>
            <a:endParaRPr lang="de-CH" sz="1000">
              <a:solidFill>
                <a:srgbClr val="FFFFFF"/>
              </a:solidFill>
              <a:effectLst/>
              <a:latin typeface="Arial" panose="020B0604020202020204" pitchFamily="34" charset="0"/>
              <a:ea typeface="Times New Roman" panose="02020603050405020304" pitchFamily="18" charset="0"/>
              <a:cs typeface="Arial" panose="020B0604020202020204" pitchFamily="34" charset="0"/>
            </a:endParaRPr>
          </a:p>
          <a:p>
            <a:pPr>
              <a:spcAft>
                <a:spcPts val="0"/>
              </a:spcAft>
            </a:pPr>
            <a:r>
              <a:rPr lang="de-CH" sz="1000" b="1">
                <a:solidFill>
                  <a:srgbClr val="FFFFFF"/>
                </a:solidFill>
                <a:effectLst/>
                <a:latin typeface="Arial" panose="020B0604020202020204" pitchFamily="34" charset="0"/>
                <a:ea typeface="Times New Roman" panose="02020603050405020304" pitchFamily="18" charset="0"/>
                <a:cs typeface="Arial" panose="020B0604020202020204" pitchFamily="34" charset="0"/>
              </a:rPr>
              <a:t>Die gute Nachricht ist: </a:t>
            </a:r>
            <a:r>
              <a:rPr lang="de-CH" sz="1000">
                <a:solidFill>
                  <a:srgbClr val="FFFFFF"/>
                </a:solidFill>
                <a:effectLst/>
                <a:latin typeface="Arial" panose="020B0604020202020204" pitchFamily="34" charset="0"/>
                <a:ea typeface="Times New Roman" panose="02020603050405020304" pitchFamily="18" charset="0"/>
                <a:cs typeface="Arial" panose="020B0604020202020204" pitchFamily="34" charset="0"/>
              </a:rPr>
              <a:t>Wir haben nicht die vor-definierten Antworten auf alle ihre Fragen und Herausforderungen – aber, wir haben die Methode, die Experten, die Werkzeuge und die Erfahrung um mit Ihnen </a:t>
            </a:r>
            <a:r>
              <a:rPr lang="de-CH" sz="1000">
                <a:solidFill>
                  <a:srgbClr val="FFFFFF"/>
                </a:solidFill>
                <a:latin typeface="Arial" panose="020B0604020202020204" pitchFamily="34" charset="0"/>
                <a:ea typeface="Times New Roman" panose="02020603050405020304" pitchFamily="18" charset="0"/>
                <a:cs typeface="Arial" panose="020B0604020202020204" pitchFamily="34" charset="0"/>
              </a:rPr>
              <a:t>die richtigen </a:t>
            </a:r>
            <a:r>
              <a:rPr lang="de-CH" sz="1000">
                <a:solidFill>
                  <a:srgbClr val="FFFFFF"/>
                </a:solidFill>
                <a:effectLst/>
                <a:latin typeface="Arial" panose="020B0604020202020204" pitchFamily="34" charset="0"/>
                <a:ea typeface="Times New Roman" panose="02020603050405020304" pitchFamily="18" charset="0"/>
                <a:cs typeface="Arial" panose="020B0604020202020204" pitchFamily="34" charset="0"/>
              </a:rPr>
              <a:t>Antworten auf die sich ihnen stellenden Herausforderungen zu finden. </a:t>
            </a:r>
            <a:endParaRPr lang="de-CH" sz="1200">
              <a:effectLst/>
              <a:latin typeface="Arial" panose="020B0604020202020204" pitchFamily="34" charset="0"/>
              <a:ea typeface="Times New Roman" panose="02020603050405020304" pitchFamily="18" charset="0"/>
              <a:cs typeface="Arial" panose="020B0604020202020204" pitchFamily="34" charset="0"/>
            </a:endParaRPr>
          </a:p>
        </p:txBody>
      </p:sp>
      <p:sp>
        <p:nvSpPr>
          <p:cNvPr id="15" name="Textfeld 17">
            <a:extLst>
              <a:ext uri="{FF2B5EF4-FFF2-40B4-BE49-F238E27FC236}">
                <a16:creationId xmlns:a16="http://schemas.microsoft.com/office/drawing/2014/main" id="{0F87D163-6D35-A040-AAB1-673D901D7289}"/>
              </a:ext>
            </a:extLst>
          </p:cNvPr>
          <p:cNvSpPr txBox="1"/>
          <p:nvPr/>
        </p:nvSpPr>
        <p:spPr>
          <a:xfrm>
            <a:off x="157018" y="1124214"/>
            <a:ext cx="3768437" cy="464505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b="1" dirty="0">
                <a:solidFill>
                  <a:schemeClr val="bg1"/>
                </a:solidFill>
                <a:latin typeface="Arial" panose="020B0604020202020204" pitchFamily="34" charset="0"/>
                <a:cs typeface="Arial" panose="020B0604020202020204" pitchFamily="34" charset="0"/>
              </a:rPr>
              <a:t>Sie haben nicht unrecht</a:t>
            </a:r>
            <a:r>
              <a:rPr lang="de-CH" sz="1000" dirty="0">
                <a:solidFill>
                  <a:schemeClr val="bg1"/>
                </a:solidFill>
                <a:latin typeface="Arial" panose="020B0604020202020204" pitchFamily="34" charset="0"/>
                <a:cs typeface="Arial" panose="020B0604020202020204" pitchFamily="34" charset="0"/>
              </a:rPr>
              <a:t> wenn sie sagen – «</a:t>
            </a:r>
            <a:r>
              <a:rPr lang="de-CH" sz="1000" dirty="0" err="1">
                <a:solidFill>
                  <a:schemeClr val="bg1"/>
                </a:solidFill>
                <a:latin typeface="Arial" panose="020B0604020202020204" pitchFamily="34" charset="0"/>
                <a:cs typeface="Arial" panose="020B0604020202020204" pitchFamily="34" charset="0"/>
              </a:rPr>
              <a:t>Disruptive</a:t>
            </a:r>
            <a:r>
              <a:rPr lang="de-CH" sz="1000" dirty="0">
                <a:solidFill>
                  <a:schemeClr val="bg1"/>
                </a:solidFill>
                <a:latin typeface="Arial" panose="020B0604020202020204" pitchFamily="34" charset="0"/>
                <a:cs typeface="Arial" panose="020B0604020202020204" pitchFamily="34" charset="0"/>
              </a:rPr>
              <a:t> Innovation» hat es schon immer gegeben – das ist doch eigentlich nichts wirklich Neues. Der Traktor war »</a:t>
            </a:r>
            <a:r>
              <a:rPr lang="de-CH" sz="1000" dirty="0" err="1">
                <a:solidFill>
                  <a:schemeClr val="bg1"/>
                </a:solidFill>
                <a:latin typeface="Arial" panose="020B0604020202020204" pitchFamily="34" charset="0"/>
                <a:cs typeface="Arial" panose="020B0604020202020204" pitchFamily="34" charset="0"/>
              </a:rPr>
              <a:t>disruptive</a:t>
            </a:r>
            <a:r>
              <a:rPr lang="de-CH" sz="1000" dirty="0">
                <a:solidFill>
                  <a:schemeClr val="bg1"/>
                </a:solidFill>
                <a:latin typeface="Arial" panose="020B0604020202020204" pitchFamily="34" charset="0"/>
                <a:cs typeface="Arial" panose="020B0604020202020204" pitchFamily="34" charset="0"/>
              </a:rPr>
              <a:t>» für den Knecht auf dem Bauernhof. Die Erfindung des Automobils war «</a:t>
            </a:r>
            <a:r>
              <a:rPr lang="de-CH" sz="1000" dirty="0" err="1">
                <a:solidFill>
                  <a:schemeClr val="bg1"/>
                </a:solidFill>
                <a:latin typeface="Arial" panose="020B0604020202020204" pitchFamily="34" charset="0"/>
                <a:cs typeface="Arial" panose="020B0604020202020204" pitchFamily="34" charset="0"/>
              </a:rPr>
              <a:t>disruptive</a:t>
            </a:r>
            <a:r>
              <a:rPr lang="de-CH" sz="1000" dirty="0">
                <a:solidFill>
                  <a:schemeClr val="bg1"/>
                </a:solidFill>
                <a:latin typeface="Arial" panose="020B0604020202020204" pitchFamily="34" charset="0"/>
                <a:cs typeface="Arial" panose="020B0604020202020204" pitchFamily="34" charset="0"/>
              </a:rPr>
              <a:t>» für  die Pferdekutschen und die Wagner. Richtig!</a:t>
            </a:r>
          </a:p>
          <a:p>
            <a:pPr>
              <a:spcAft>
                <a:spcPts val="0"/>
              </a:spcAft>
            </a:pPr>
            <a:endParaRPr lang="de-CH" sz="1000" dirty="0">
              <a:solidFill>
                <a:schemeClr val="bg1"/>
              </a:solidFill>
              <a:latin typeface="Arial" panose="020B0604020202020204" pitchFamily="34" charset="0"/>
              <a:cs typeface="Arial" panose="020B0604020202020204" pitchFamily="34" charset="0"/>
            </a:endParaRPr>
          </a:p>
          <a:p>
            <a:pPr>
              <a:spcAft>
                <a:spcPts val="0"/>
              </a:spcAft>
            </a:pPr>
            <a:r>
              <a:rPr lang="de-CH" sz="1000" dirty="0">
                <a:solidFill>
                  <a:schemeClr val="bg1"/>
                </a:solidFill>
                <a:latin typeface="Arial" panose="020B0604020202020204" pitchFamily="34" charset="0"/>
                <a:cs typeface="Arial" panose="020B0604020202020204" pitchFamily="34" charset="0"/>
              </a:rPr>
              <a:t>Im Unterschied zu diesen ersten industriellen »Revolutionen» jedoch, schreitet die 4. industrielle Revolution - die Digitalisierung – mit rasender Geschwindigkeit und fundamentalen Veränderungen bei der Kooperation von Unternehmensprozessen voran. Die Anforderungen an die permanente Veränderungsfähigkeit von Unternehmen und Management sind im «normalen» Arbeitsmodus eines «</a:t>
            </a:r>
            <a:r>
              <a:rPr lang="en-US" sz="1000" dirty="0">
                <a:solidFill>
                  <a:schemeClr val="bg1"/>
                </a:solidFill>
                <a:latin typeface="Arial" panose="020B0604020202020204" pitchFamily="34" charset="0"/>
                <a:cs typeface="Arial" panose="020B0604020202020204" pitchFamily="34" charset="0"/>
              </a:rPr>
              <a:t>Corporate» </a:t>
            </a:r>
            <a:r>
              <a:rPr lang="de-DE" sz="1000" dirty="0">
                <a:solidFill>
                  <a:schemeClr val="bg1"/>
                </a:solidFill>
                <a:latin typeface="Arial" panose="020B0604020202020204" pitchFamily="34" charset="0"/>
                <a:cs typeface="Arial" panose="020B0604020202020204" pitchFamily="34" charset="0"/>
              </a:rPr>
              <a:t>Unternehmens </a:t>
            </a:r>
            <a:r>
              <a:rPr lang="de-DE" sz="1000" b="1" dirty="0">
                <a:solidFill>
                  <a:schemeClr val="bg1"/>
                </a:solidFill>
                <a:latin typeface="Arial" panose="020B0604020202020204" pitchFamily="34" charset="0"/>
                <a:cs typeface="Arial" panose="020B0604020202020204" pitchFamily="34" charset="0"/>
              </a:rPr>
              <a:t>nicht zu bewältigen.</a:t>
            </a:r>
          </a:p>
          <a:p>
            <a:pPr>
              <a:spcAft>
                <a:spcPts val="0"/>
              </a:spcAft>
            </a:pPr>
            <a:endParaRPr lang="de-CH" sz="1000" dirty="0">
              <a:solidFill>
                <a:schemeClr val="bg1"/>
              </a:solidFill>
              <a:latin typeface="Arial" panose="020B0604020202020204" pitchFamily="34" charset="0"/>
              <a:cs typeface="Arial" panose="020B0604020202020204" pitchFamily="34" charset="0"/>
            </a:endParaRPr>
          </a:p>
          <a:p>
            <a:pPr>
              <a:spcAft>
                <a:spcPts val="0"/>
              </a:spcAft>
            </a:pPr>
            <a:r>
              <a:rPr lang="de-CH" sz="1000" dirty="0">
                <a:solidFill>
                  <a:schemeClr val="bg1"/>
                </a:solidFill>
                <a:latin typeface="Arial" panose="020B0604020202020204" pitchFamily="34" charset="0"/>
                <a:cs typeface="Arial" panose="020B0604020202020204" pitchFamily="34" charset="0"/>
              </a:rPr>
              <a:t>Die kontinuierliche, nachhaltige und methodenbasierte Auseinandersetzung mit sich permanent verändernden Marktbedingungen müssen zum zwingend dem «Gen-Pool» eines jeden Unternehmens hinzugefügt werden.  Das «</a:t>
            </a:r>
            <a:r>
              <a:rPr lang="en-US" sz="1000" dirty="0">
                <a:solidFill>
                  <a:schemeClr val="bg1"/>
                </a:solidFill>
                <a:latin typeface="Arial" panose="020B0604020202020204" pitchFamily="34" charset="0"/>
                <a:cs typeface="Arial" panose="020B0604020202020204" pitchFamily="34" charset="0"/>
              </a:rPr>
              <a:t>Corporate» </a:t>
            </a:r>
            <a:r>
              <a:rPr lang="de-DE" sz="1000" dirty="0">
                <a:solidFill>
                  <a:schemeClr val="bg1"/>
                </a:solidFill>
                <a:latin typeface="Arial" panose="020B0604020202020204" pitchFamily="34" charset="0"/>
                <a:cs typeface="Arial" panose="020B0604020202020204" pitchFamily="34" charset="0"/>
              </a:rPr>
              <a:t>Unternehmen</a:t>
            </a:r>
            <a:r>
              <a:rPr lang="en-US" sz="1000" dirty="0">
                <a:solidFill>
                  <a:schemeClr val="bg1"/>
                </a:solidFill>
                <a:latin typeface="Arial" panose="020B0604020202020204" pitchFamily="34" charset="0"/>
                <a:cs typeface="Arial" panose="020B0604020202020204" pitchFamily="34" charset="0"/>
              </a:rPr>
              <a:t> </a:t>
            </a:r>
            <a:r>
              <a:rPr lang="de-CH" sz="1000" dirty="0">
                <a:solidFill>
                  <a:schemeClr val="bg1"/>
                </a:solidFill>
                <a:latin typeface="Arial" panose="020B0604020202020204" pitchFamily="34" charset="0"/>
                <a:cs typeface="Arial" panose="020B0604020202020204" pitchFamily="34" charset="0"/>
              </a:rPr>
              <a:t>muss sich befähigen in einer VUCA-Welt konkurrenzfähig zu werden und zu bleiben.</a:t>
            </a:r>
          </a:p>
          <a:p>
            <a:pPr>
              <a:spcAft>
                <a:spcPts val="0"/>
              </a:spcAft>
            </a:pPr>
            <a:endParaRPr lang="de-CH" sz="1000" dirty="0">
              <a:solidFill>
                <a:schemeClr val="bg1"/>
              </a:solidFill>
              <a:latin typeface="Arial" panose="020B0604020202020204" pitchFamily="34" charset="0"/>
              <a:cs typeface="Arial" panose="020B0604020202020204" pitchFamily="34" charset="0"/>
            </a:endParaRPr>
          </a:p>
          <a:p>
            <a:pPr>
              <a:spcAft>
                <a:spcPts val="0"/>
              </a:spcAft>
            </a:pPr>
            <a:r>
              <a:rPr lang="de-CH" sz="1000" dirty="0">
                <a:solidFill>
                  <a:schemeClr val="bg1"/>
                </a:solidFill>
                <a:latin typeface="Arial" panose="020B0604020202020204" pitchFamily="34" charset="0"/>
                <a:cs typeface="Arial" panose="020B0604020202020204" pitchFamily="34" charset="0"/>
              </a:rPr>
              <a:t>Die Implementierung der unternehmenseignen «DIF» versetzt ein </a:t>
            </a:r>
            <a:r>
              <a:rPr lang="en-US" sz="1000" dirty="0">
                <a:solidFill>
                  <a:schemeClr val="bg1"/>
                </a:solidFill>
                <a:latin typeface="Arial" panose="020B0604020202020204" pitchFamily="34" charset="0"/>
                <a:cs typeface="Arial" panose="020B0604020202020204" pitchFamily="34" charset="0"/>
              </a:rPr>
              <a:t>Corporate</a:t>
            </a:r>
            <a:r>
              <a:rPr lang="de-CH" sz="1000" dirty="0">
                <a:solidFill>
                  <a:schemeClr val="bg1"/>
                </a:solidFill>
                <a:latin typeface="Arial" panose="020B0604020202020204" pitchFamily="34" charset="0"/>
                <a:cs typeface="Arial" panose="020B0604020202020204" pitchFamily="34" charset="0"/>
              </a:rPr>
              <a:t>-Unternehmen in die Lage im globalen Wettbewerb mit kompetitiven und innovativen «Start-ups» zu bestehen.</a:t>
            </a:r>
          </a:p>
        </p:txBody>
      </p:sp>
      <p:sp>
        <p:nvSpPr>
          <p:cNvPr id="19" name="Textfeld 4">
            <a:extLst>
              <a:ext uri="{FF2B5EF4-FFF2-40B4-BE49-F238E27FC236}">
                <a16:creationId xmlns:a16="http://schemas.microsoft.com/office/drawing/2014/main" id="{77E45E18-1406-CE41-A735-4A9693DF9A06}"/>
              </a:ext>
            </a:extLst>
          </p:cNvPr>
          <p:cNvSpPr txBox="1"/>
          <p:nvPr/>
        </p:nvSpPr>
        <p:spPr>
          <a:xfrm>
            <a:off x="157018" y="152450"/>
            <a:ext cx="3840480" cy="9781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2800" b="1" dirty="0">
                <a:solidFill>
                  <a:schemeClr val="bg1"/>
                </a:solidFill>
                <a:effectLst/>
                <a:latin typeface="Arial Narrow" panose="020B0604020202020204" pitchFamily="34" charset="0"/>
                <a:ea typeface="Times New Roman" panose="02020603050405020304" pitchFamily="18" charset="0"/>
                <a:cs typeface="Arial" panose="020B0604020202020204" pitchFamily="34" charset="0"/>
              </a:rPr>
              <a:t>Disruptive Innovation </a:t>
            </a:r>
            <a:r>
              <a:rPr lang="de-CH" sz="2800" b="1" dirty="0">
                <a:solidFill>
                  <a:schemeClr val="bg1"/>
                </a:solidFill>
                <a:effectLst/>
                <a:latin typeface="Arial Narrow" panose="020B0604020202020204" pitchFamily="34" charset="0"/>
                <a:ea typeface="Times New Roman" panose="02020603050405020304" pitchFamily="18" charset="0"/>
                <a:cs typeface="Arial" panose="020B0604020202020204" pitchFamily="34" charset="0"/>
              </a:rPr>
              <a:t>und was das bedeutet...</a:t>
            </a:r>
            <a:endParaRPr lang="de-CH"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en-US" sz="1200" dirty="0">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de-CH"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3031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Grafik 38">
            <a:extLst>
              <a:ext uri="{FF2B5EF4-FFF2-40B4-BE49-F238E27FC236}">
                <a16:creationId xmlns:a16="http://schemas.microsoft.com/office/drawing/2014/main" id="{B1195D6B-52C3-C848-9C13-92C652C41373}"/>
              </a:ext>
            </a:extLst>
          </p:cNvPr>
          <p:cNvPicPr/>
          <p:nvPr/>
        </p:nvPicPr>
        <p:blipFill>
          <a:blip r:embed="rId3"/>
          <a:stretch>
            <a:fillRect/>
          </a:stretch>
        </p:blipFill>
        <p:spPr>
          <a:xfrm>
            <a:off x="0" y="0"/>
            <a:ext cx="12192000" cy="6857999"/>
          </a:xfrm>
          <a:prstGeom prst="rect">
            <a:avLst/>
          </a:prstGeom>
        </p:spPr>
      </p:pic>
      <p:sp>
        <p:nvSpPr>
          <p:cNvPr id="38" name="Rechteck 37">
            <a:extLst>
              <a:ext uri="{FF2B5EF4-FFF2-40B4-BE49-F238E27FC236}">
                <a16:creationId xmlns:a16="http://schemas.microsoft.com/office/drawing/2014/main" id="{51EF317E-84BB-7649-A5AD-79A2FD035AFD}"/>
              </a:ext>
            </a:extLst>
          </p:cNvPr>
          <p:cNvSpPr/>
          <p:nvPr/>
        </p:nvSpPr>
        <p:spPr>
          <a:xfrm>
            <a:off x="-14280" y="12091"/>
            <a:ext cx="12192000" cy="6858000"/>
          </a:xfrm>
          <a:prstGeom prst="rect">
            <a:avLst/>
          </a:prstGeom>
          <a:solidFill>
            <a:schemeClr val="accent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046940-79DD-0949-917E-E1882EFD6351}"/>
              </a:ext>
            </a:extLst>
          </p:cNvPr>
          <p:cNvSpPr>
            <a:spLocks noGrp="1"/>
          </p:cNvSpPr>
          <p:nvPr>
            <p:ph type="title"/>
          </p:nvPr>
        </p:nvSpPr>
        <p:spPr bwMode="gray">
          <a:xfrm>
            <a:off x="1098600" y="38986"/>
            <a:ext cx="11075469" cy="827486"/>
          </a:xfrm>
        </p:spPr>
        <p:txBody>
          <a:bodyPr lIns="0" tIns="0" rIns="1440000" bIns="0">
            <a:normAutofit/>
          </a:bodyPr>
          <a:lstStyle/>
          <a:p>
            <a:pPr algn="ctr"/>
            <a:r>
              <a:rPr lang="de-DE" sz="2800" b="1" dirty="0">
                <a:solidFill>
                  <a:schemeClr val="bg1"/>
                </a:solidFill>
                <a:latin typeface="Arial Narrow" panose="020B0604020202020204" pitchFamily="34" charset="0"/>
                <a:cs typeface="Arial" panose="020B0604020202020204" pitchFamily="34" charset="0"/>
              </a:rPr>
              <a:t>Agile PM-Methoden bilden zusammen die Booster im Prozess der </a:t>
            </a:r>
            <a:br>
              <a:rPr lang="de-DE" sz="2800" b="1" dirty="0">
                <a:solidFill>
                  <a:schemeClr val="bg1"/>
                </a:solidFill>
                <a:latin typeface="Arial Narrow" panose="020B0604020202020204" pitchFamily="34" charset="0"/>
                <a:cs typeface="Arial" panose="020B0604020202020204" pitchFamily="34" charset="0"/>
              </a:rPr>
            </a:br>
            <a:r>
              <a:rPr lang="de-DE" sz="2800" b="1" dirty="0">
                <a:solidFill>
                  <a:schemeClr val="bg1"/>
                </a:solidFill>
                <a:latin typeface="Arial Narrow" panose="020B0604020202020204" pitchFamily="34" charset="0"/>
                <a:cs typeface="Arial" panose="020B0604020202020204" pitchFamily="34" charset="0"/>
              </a:rPr>
              <a:t>“</a:t>
            </a:r>
            <a:r>
              <a:rPr lang="de-DE" sz="2800" b="1" dirty="0" err="1">
                <a:solidFill>
                  <a:schemeClr val="bg1"/>
                </a:solidFill>
                <a:latin typeface="Arial Narrow" panose="020B0604020202020204" pitchFamily="34" charset="0"/>
                <a:cs typeface="Arial" panose="020B0604020202020204" pitchFamily="34" charset="0"/>
              </a:rPr>
              <a:t>Disruptive</a:t>
            </a:r>
            <a:r>
              <a:rPr lang="de-DE" sz="2800" b="1" dirty="0">
                <a:solidFill>
                  <a:schemeClr val="bg1"/>
                </a:solidFill>
                <a:latin typeface="Arial Narrow" panose="020B0604020202020204" pitchFamily="34" charset="0"/>
                <a:cs typeface="Arial" panose="020B0604020202020204" pitchFamily="34" charset="0"/>
              </a:rPr>
              <a:t> Innovation Factory”</a:t>
            </a:r>
          </a:p>
        </p:txBody>
      </p:sp>
      <p:sp>
        <p:nvSpPr>
          <p:cNvPr id="5" name="Shape 730">
            <a:extLst>
              <a:ext uri="{FF2B5EF4-FFF2-40B4-BE49-F238E27FC236}">
                <a16:creationId xmlns:a16="http://schemas.microsoft.com/office/drawing/2014/main" id="{E17D085B-B6AA-664C-B909-121ADBD4E9BB}"/>
              </a:ext>
            </a:extLst>
          </p:cNvPr>
          <p:cNvSpPr/>
          <p:nvPr/>
        </p:nvSpPr>
        <p:spPr bwMode="gray">
          <a:xfrm>
            <a:off x="2092795" y="5147215"/>
            <a:ext cx="2441117"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ctr">
              <a:defRPr sz="1800">
                <a:latin typeface="Museo Sans 300"/>
                <a:ea typeface="Museo Sans 300"/>
                <a:cs typeface="Museo Sans 300"/>
                <a:sym typeface="Museo Sans 300"/>
              </a:defRPr>
            </a:lvl1pPr>
          </a:lstStyle>
          <a:p>
            <a:pPr algn="l"/>
            <a:r>
              <a:rPr lang="en-US" sz="1600" b="1" dirty="0">
                <a:solidFill>
                  <a:schemeClr val="accent2"/>
                </a:solidFill>
                <a:latin typeface="+mj-lt"/>
              </a:rPr>
              <a:t>SOLUTION GENERATION</a:t>
            </a:r>
          </a:p>
        </p:txBody>
      </p:sp>
      <p:sp>
        <p:nvSpPr>
          <p:cNvPr id="6" name="Shape 731">
            <a:extLst>
              <a:ext uri="{FF2B5EF4-FFF2-40B4-BE49-F238E27FC236}">
                <a16:creationId xmlns:a16="http://schemas.microsoft.com/office/drawing/2014/main" id="{3F3DA9AA-7FA4-304F-A51C-D56FB9660716}"/>
              </a:ext>
            </a:extLst>
          </p:cNvPr>
          <p:cNvSpPr/>
          <p:nvPr/>
        </p:nvSpPr>
        <p:spPr bwMode="gray">
          <a:xfrm>
            <a:off x="643001" y="2506968"/>
            <a:ext cx="1446580"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defRPr sz="1800">
                <a:solidFill>
                  <a:srgbClr val="003F67"/>
                </a:solidFill>
                <a:latin typeface="Museo Sans 300"/>
                <a:ea typeface="Museo Sans 300"/>
                <a:cs typeface="Museo Sans 300"/>
                <a:sym typeface="Museo Sans 300"/>
              </a:defRPr>
            </a:lvl1pPr>
          </a:lstStyle>
          <a:p>
            <a:r>
              <a:rPr lang="en-US" sz="1600" b="1" dirty="0">
                <a:solidFill>
                  <a:schemeClr val="accent2"/>
                </a:solidFill>
                <a:latin typeface="+mj-lt"/>
              </a:rPr>
              <a:t>MINDSET</a:t>
            </a:r>
            <a:br>
              <a:rPr lang="en-US" sz="1600" b="1" dirty="0">
                <a:solidFill>
                  <a:schemeClr val="accent2"/>
                </a:solidFill>
                <a:latin typeface="+mj-lt"/>
              </a:rPr>
            </a:br>
            <a:r>
              <a:rPr lang="en-US" sz="1600" b="1" dirty="0">
                <a:solidFill>
                  <a:schemeClr val="accent2"/>
                </a:solidFill>
                <a:latin typeface="+mj-lt"/>
              </a:rPr>
              <a:t>und VALUES</a:t>
            </a:r>
          </a:p>
        </p:txBody>
      </p:sp>
      <p:sp>
        <p:nvSpPr>
          <p:cNvPr id="7" name="Shape 733">
            <a:extLst>
              <a:ext uri="{FF2B5EF4-FFF2-40B4-BE49-F238E27FC236}">
                <a16:creationId xmlns:a16="http://schemas.microsoft.com/office/drawing/2014/main" id="{1B1C1682-240A-0D4A-A86A-5A549D67D464}"/>
              </a:ext>
            </a:extLst>
          </p:cNvPr>
          <p:cNvSpPr/>
          <p:nvPr/>
        </p:nvSpPr>
        <p:spPr bwMode="gray">
          <a:xfrm>
            <a:off x="643001" y="4236270"/>
            <a:ext cx="1446580" cy="49244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defRPr sz="1800">
                <a:solidFill>
                  <a:srgbClr val="003F67"/>
                </a:solidFill>
                <a:latin typeface="Museo Sans 300"/>
                <a:ea typeface="Museo Sans 300"/>
                <a:cs typeface="Museo Sans 300"/>
                <a:sym typeface="Museo Sans 300"/>
              </a:defRPr>
            </a:lvl1pPr>
          </a:lstStyle>
          <a:p>
            <a:r>
              <a:rPr lang="en-US" sz="1600" b="1" dirty="0">
                <a:solidFill>
                  <a:schemeClr val="accent2"/>
                </a:solidFill>
                <a:latin typeface="+mj-lt"/>
              </a:rPr>
              <a:t>PROZESS/ METHODE</a:t>
            </a:r>
          </a:p>
        </p:txBody>
      </p:sp>
      <p:cxnSp>
        <p:nvCxnSpPr>
          <p:cNvPr id="8" name="Gerade Verbindung 27">
            <a:extLst>
              <a:ext uri="{FF2B5EF4-FFF2-40B4-BE49-F238E27FC236}">
                <a16:creationId xmlns:a16="http://schemas.microsoft.com/office/drawing/2014/main" id="{2E17DDB2-A584-3549-855E-18083E5BAD62}"/>
              </a:ext>
            </a:extLst>
          </p:cNvPr>
          <p:cNvCxnSpPr/>
          <p:nvPr/>
        </p:nvCxnSpPr>
        <p:spPr bwMode="gray">
          <a:xfrm>
            <a:off x="1591219" y="5061142"/>
            <a:ext cx="9306072" cy="0"/>
          </a:xfrm>
          <a:prstGeom prst="line">
            <a:avLst/>
          </a:prstGeom>
          <a:noFill/>
          <a:ln w="19050">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9" name="Shape 738">
            <a:extLst>
              <a:ext uri="{FF2B5EF4-FFF2-40B4-BE49-F238E27FC236}">
                <a16:creationId xmlns:a16="http://schemas.microsoft.com/office/drawing/2014/main" id="{BB3134AF-D06D-FB47-A9C3-49D9FB1E2D3A}"/>
              </a:ext>
            </a:extLst>
          </p:cNvPr>
          <p:cNvSpPr/>
          <p:nvPr/>
        </p:nvSpPr>
        <p:spPr bwMode="gray">
          <a:xfrm>
            <a:off x="9327654" y="5181367"/>
            <a:ext cx="2022990"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marL="0" lvl="1" algn="r">
              <a:defRPr sz="1800">
                <a:latin typeface="Museo Sans 300"/>
                <a:ea typeface="Museo Sans 300"/>
                <a:cs typeface="Museo Sans 300"/>
                <a:sym typeface="Museo Sans 300"/>
              </a:defRPr>
            </a:pPr>
            <a:r>
              <a:rPr lang="en-US" sz="1600" b="1" dirty="0">
                <a:solidFill>
                  <a:schemeClr val="accent2"/>
                </a:solidFill>
                <a:latin typeface="+mj-lt"/>
              </a:rPr>
              <a:t>EFFICIENT DELIVERY</a:t>
            </a:r>
          </a:p>
        </p:txBody>
      </p:sp>
      <p:sp>
        <p:nvSpPr>
          <p:cNvPr id="10" name="Rectangle 9">
            <a:extLst>
              <a:ext uri="{FF2B5EF4-FFF2-40B4-BE49-F238E27FC236}">
                <a16:creationId xmlns:a16="http://schemas.microsoft.com/office/drawing/2014/main" id="{F2C534D0-BB89-D841-9368-15DB20250853}"/>
              </a:ext>
            </a:extLst>
          </p:cNvPr>
          <p:cNvSpPr/>
          <p:nvPr/>
        </p:nvSpPr>
        <p:spPr bwMode="gray">
          <a:xfrm>
            <a:off x="1828026" y="1709743"/>
            <a:ext cx="9739313" cy="2071307"/>
          </a:xfrm>
          <a:prstGeom prst="rect">
            <a:avLst/>
          </a:prstGeom>
          <a:solidFill>
            <a:schemeClr val="accent2">
              <a:alpha val="70000"/>
            </a:schemeClr>
          </a:solidFill>
          <a:ln w="9525">
            <a:noFill/>
            <a:miter lim="800000"/>
            <a:headEnd/>
            <a:tailEnd/>
          </a:ln>
          <a:effectLst/>
        </p:spPr>
        <p:txBody>
          <a:bodyPr rot="0" spcFirstLastPara="0" vertOverflow="overflow" horzOverflow="overflow" vert="horz" wrap="square" lIns="216000" tIns="0" rIns="216000" bIns="0" numCol="1" spcCol="0" rtlCol="0" fromWordArt="0" anchor="ctr" anchorCtr="0" forceAA="0" compatLnSpc="1">
            <a:prstTxWarp prst="textNoShape">
              <a:avLst/>
            </a:prstTxWarp>
            <a:noAutofit/>
          </a:bodyPr>
          <a:lstStyle/>
          <a:p>
            <a:pPr algn="ctr" eaLnBrk="0" hangingPunct="0">
              <a:spcAft>
                <a:spcPct val="0"/>
              </a:spcAft>
            </a:pPr>
            <a:endParaRPr lang="en-US" sz="1400" cap="all">
              <a:solidFill>
                <a:schemeClr val="bg1"/>
              </a:solidFill>
              <a:latin typeface="+mj-lt"/>
            </a:endParaRPr>
          </a:p>
        </p:txBody>
      </p:sp>
      <p:sp>
        <p:nvSpPr>
          <p:cNvPr id="11" name="Inhaltsplatzhalter 1">
            <a:extLst>
              <a:ext uri="{FF2B5EF4-FFF2-40B4-BE49-F238E27FC236}">
                <a16:creationId xmlns:a16="http://schemas.microsoft.com/office/drawing/2014/main" id="{8A685D42-E68B-AD4B-A516-0C99757CCD98}"/>
              </a:ext>
            </a:extLst>
          </p:cNvPr>
          <p:cNvSpPr txBox="1">
            <a:spLocks/>
          </p:cNvSpPr>
          <p:nvPr/>
        </p:nvSpPr>
        <p:spPr bwMode="gray">
          <a:xfrm>
            <a:off x="2025756" y="4454314"/>
            <a:ext cx="2814024" cy="492443"/>
          </a:xfrm>
          <a:prstGeom prst="rect">
            <a:avLst/>
          </a:prstGeom>
        </p:spPr>
        <p:txBody>
          <a:bodyPr wrap="square" lIns="0" tIns="0" rIns="0" bIns="0">
            <a:spAutoFit/>
          </a:bodyPr>
          <a:lstStyle>
            <a:lvl1pPr marL="216000" indent="-216000" algn="l" defTabSz="914400" rtl="0" eaLnBrk="1" latinLnBrk="0" hangingPunct="1">
              <a:lnSpc>
                <a:spcPct val="100000"/>
              </a:lnSpc>
              <a:spcBef>
                <a:spcPts val="600"/>
              </a:spcBef>
              <a:buClr>
                <a:schemeClr val="accent2"/>
              </a:buClr>
              <a:buFont typeface="Wingdings" panose="05000000000000000000" pitchFamily="2" charset="2"/>
              <a:buChar char="§"/>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32000" indent="-216000" algn="l" defTabSz="914400" rtl="0" eaLnBrk="1" latinLnBrk="0" hangingPunct="1">
              <a:lnSpc>
                <a:spcPct val="100000"/>
              </a:lnSpc>
              <a:spcBef>
                <a:spcPts val="600"/>
              </a:spcBef>
              <a:buClr>
                <a:schemeClr val="accent2"/>
              </a:buClr>
              <a:buFont typeface="Symbol" panose="05050102010706020507" pitchFamily="18" charset="2"/>
              <a:buChar char="-"/>
              <a:defRPr lang="de-DE" sz="14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0" marR="0" indent="0" algn="l" defTabSz="914400" rtl="0" eaLnBrk="1" fontAlgn="auto" latinLnBrk="0" hangingPunct="1">
              <a:lnSpc>
                <a:spcPct val="100000"/>
              </a:lnSpc>
              <a:spcBef>
                <a:spcPts val="1200"/>
              </a:spcBef>
              <a:spcAft>
                <a:spcPts val="0"/>
              </a:spcAft>
              <a:buClr>
                <a:srgbClr val="005161"/>
              </a:buClr>
              <a:buSzTx/>
              <a:buFontTx/>
              <a:buNone/>
              <a:tabLst/>
              <a:defRPr lang="de-DE" sz="1400" b="1" kern="1200" cap="all" baseline="0" dirty="0">
                <a:solidFill>
                  <a:schemeClr val="accent2"/>
                </a:solidFill>
                <a:latin typeface="Open Sans" panose="020B0606030504020204" pitchFamily="34" charset="0"/>
                <a:ea typeface="Open Sans" panose="020B0606030504020204" pitchFamily="34" charset="0"/>
                <a:cs typeface="Open Sans" panose="020B0606030504020204" pitchFamily="34" charset="0"/>
              </a:defRPr>
            </a:lvl3pPr>
            <a:lvl4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0" marR="0" indent="0" algn="l" defTabSz="914400" rtl="0" eaLnBrk="1" fontAlgn="auto" latinLnBrk="0" hangingPunct="1">
              <a:lnSpc>
                <a:spcPct val="100000"/>
              </a:lnSpc>
              <a:spcBef>
                <a:spcPts val="600"/>
              </a:spcBef>
              <a:spcAft>
                <a:spcPts val="0"/>
              </a:spcAft>
              <a:buClr>
                <a:schemeClr val="accent2"/>
              </a:buClr>
              <a:buSzTx/>
              <a:buFont typeface="Wingdings" panose="05000000000000000000" pitchFamily="2" charset="2"/>
              <a:buNone/>
              <a:tabLst/>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Clr>
                <a:schemeClr val="accent3"/>
              </a:buClr>
              <a:buSzPct val="100000"/>
              <a:buNone/>
              <a:defRPr sz="1400"/>
            </a:pPr>
            <a:r>
              <a:rPr lang="en-US" sz="1600" b="1" dirty="0">
                <a:solidFill>
                  <a:schemeClr val="bg1"/>
                </a:solidFill>
              </a:rPr>
              <a:t>Customer-oriented ideation and innovation</a:t>
            </a:r>
          </a:p>
        </p:txBody>
      </p:sp>
      <p:sp>
        <p:nvSpPr>
          <p:cNvPr id="12" name="Inhaltsplatzhalter 1">
            <a:extLst>
              <a:ext uri="{FF2B5EF4-FFF2-40B4-BE49-F238E27FC236}">
                <a16:creationId xmlns:a16="http://schemas.microsoft.com/office/drawing/2014/main" id="{694F4B94-49DC-EB47-B7AE-FD02D340A18E}"/>
              </a:ext>
            </a:extLst>
          </p:cNvPr>
          <p:cNvSpPr txBox="1">
            <a:spLocks/>
          </p:cNvSpPr>
          <p:nvPr/>
        </p:nvSpPr>
        <p:spPr bwMode="gray">
          <a:xfrm>
            <a:off x="5399194" y="4445299"/>
            <a:ext cx="2814024" cy="492443"/>
          </a:xfrm>
          <a:prstGeom prst="rect">
            <a:avLst/>
          </a:prstGeom>
        </p:spPr>
        <p:txBody>
          <a:bodyPr wrap="square" lIns="0" tIns="0" rIns="0" bIns="0">
            <a:spAutoFit/>
          </a:bodyPr>
          <a:lstStyle>
            <a:lvl1pPr marL="216000" indent="-216000" algn="l" defTabSz="914400" rtl="0" eaLnBrk="1" latinLnBrk="0" hangingPunct="1">
              <a:lnSpc>
                <a:spcPct val="100000"/>
              </a:lnSpc>
              <a:spcBef>
                <a:spcPts val="600"/>
              </a:spcBef>
              <a:buClr>
                <a:schemeClr val="accent2"/>
              </a:buClr>
              <a:buFont typeface="Wingdings" panose="05000000000000000000" pitchFamily="2" charset="2"/>
              <a:buChar char="§"/>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32000" indent="-216000" algn="l" defTabSz="914400" rtl="0" eaLnBrk="1" latinLnBrk="0" hangingPunct="1">
              <a:lnSpc>
                <a:spcPct val="100000"/>
              </a:lnSpc>
              <a:spcBef>
                <a:spcPts val="600"/>
              </a:spcBef>
              <a:buClr>
                <a:schemeClr val="accent2"/>
              </a:buClr>
              <a:buFont typeface="Symbol" panose="05050102010706020507" pitchFamily="18" charset="2"/>
              <a:buChar char="-"/>
              <a:defRPr lang="de-DE" sz="14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0" marR="0" indent="0" algn="l" defTabSz="914400" rtl="0" eaLnBrk="1" fontAlgn="auto" latinLnBrk="0" hangingPunct="1">
              <a:lnSpc>
                <a:spcPct val="100000"/>
              </a:lnSpc>
              <a:spcBef>
                <a:spcPts val="1200"/>
              </a:spcBef>
              <a:spcAft>
                <a:spcPts val="0"/>
              </a:spcAft>
              <a:buClr>
                <a:srgbClr val="005161"/>
              </a:buClr>
              <a:buSzTx/>
              <a:buFontTx/>
              <a:buNone/>
              <a:tabLst/>
              <a:defRPr lang="de-DE" sz="1400" b="1" kern="1200" cap="all" baseline="0" dirty="0">
                <a:solidFill>
                  <a:schemeClr val="accent2"/>
                </a:solidFill>
                <a:latin typeface="Open Sans" panose="020B0606030504020204" pitchFamily="34" charset="0"/>
                <a:ea typeface="Open Sans" panose="020B0606030504020204" pitchFamily="34" charset="0"/>
                <a:cs typeface="Open Sans" panose="020B0606030504020204" pitchFamily="34" charset="0"/>
              </a:defRPr>
            </a:lvl3pPr>
            <a:lvl4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0" marR="0" indent="0" algn="l" defTabSz="914400" rtl="0" eaLnBrk="1" fontAlgn="auto" latinLnBrk="0" hangingPunct="1">
              <a:lnSpc>
                <a:spcPct val="100000"/>
              </a:lnSpc>
              <a:spcBef>
                <a:spcPts val="600"/>
              </a:spcBef>
              <a:spcAft>
                <a:spcPts val="0"/>
              </a:spcAft>
              <a:buClr>
                <a:schemeClr val="accent2"/>
              </a:buClr>
              <a:buSzTx/>
              <a:buFont typeface="Wingdings" panose="05000000000000000000" pitchFamily="2" charset="2"/>
              <a:buNone/>
              <a:tabLst/>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Clr>
                <a:schemeClr val="accent3"/>
              </a:buClr>
              <a:buSzPct val="100000"/>
              <a:buNone/>
              <a:defRPr sz="1400"/>
            </a:pPr>
            <a:r>
              <a:rPr lang="en-US" sz="1600" b="1" dirty="0">
                <a:solidFill>
                  <a:schemeClr val="bg1"/>
                </a:solidFill>
              </a:rPr>
              <a:t>Development of new products &amp; services</a:t>
            </a:r>
          </a:p>
        </p:txBody>
      </p:sp>
      <p:sp>
        <p:nvSpPr>
          <p:cNvPr id="13" name="Inhaltsplatzhalter 1">
            <a:extLst>
              <a:ext uri="{FF2B5EF4-FFF2-40B4-BE49-F238E27FC236}">
                <a16:creationId xmlns:a16="http://schemas.microsoft.com/office/drawing/2014/main" id="{90B3D4F5-D97A-0140-8D72-78F1DB3C3D0B}"/>
              </a:ext>
            </a:extLst>
          </p:cNvPr>
          <p:cNvSpPr txBox="1">
            <a:spLocks/>
          </p:cNvSpPr>
          <p:nvPr/>
        </p:nvSpPr>
        <p:spPr bwMode="gray">
          <a:xfrm>
            <a:off x="8517804" y="4454314"/>
            <a:ext cx="2814024" cy="492443"/>
          </a:xfrm>
          <a:prstGeom prst="rect">
            <a:avLst/>
          </a:prstGeom>
        </p:spPr>
        <p:txBody>
          <a:bodyPr wrap="square" lIns="0" tIns="0" rIns="0" bIns="0">
            <a:spAutoFit/>
          </a:bodyPr>
          <a:lstStyle>
            <a:lvl1pPr marL="216000" indent="-216000" algn="l" defTabSz="914400" rtl="0" eaLnBrk="1" latinLnBrk="0" hangingPunct="1">
              <a:lnSpc>
                <a:spcPct val="100000"/>
              </a:lnSpc>
              <a:spcBef>
                <a:spcPts val="600"/>
              </a:spcBef>
              <a:buClr>
                <a:schemeClr val="accent2"/>
              </a:buClr>
              <a:buFont typeface="Wingdings" panose="05000000000000000000" pitchFamily="2" charset="2"/>
              <a:buChar char="§"/>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32000" indent="-216000" algn="l" defTabSz="914400" rtl="0" eaLnBrk="1" latinLnBrk="0" hangingPunct="1">
              <a:lnSpc>
                <a:spcPct val="100000"/>
              </a:lnSpc>
              <a:spcBef>
                <a:spcPts val="600"/>
              </a:spcBef>
              <a:buClr>
                <a:schemeClr val="accent2"/>
              </a:buClr>
              <a:buFont typeface="Symbol" panose="05050102010706020507" pitchFamily="18" charset="2"/>
              <a:buChar char="-"/>
              <a:defRPr lang="de-DE" sz="1400" kern="1200" dirty="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0" marR="0" indent="0" algn="l" defTabSz="914400" rtl="0" eaLnBrk="1" fontAlgn="auto" latinLnBrk="0" hangingPunct="1">
              <a:lnSpc>
                <a:spcPct val="100000"/>
              </a:lnSpc>
              <a:spcBef>
                <a:spcPts val="1200"/>
              </a:spcBef>
              <a:spcAft>
                <a:spcPts val="0"/>
              </a:spcAft>
              <a:buClr>
                <a:srgbClr val="005161"/>
              </a:buClr>
              <a:buSzTx/>
              <a:buFontTx/>
              <a:buNone/>
              <a:tabLst/>
              <a:defRPr lang="de-DE" sz="1400" b="1" kern="1200" cap="all" baseline="0" dirty="0">
                <a:solidFill>
                  <a:schemeClr val="accent2"/>
                </a:solidFill>
                <a:latin typeface="Open Sans" panose="020B0606030504020204" pitchFamily="34" charset="0"/>
                <a:ea typeface="Open Sans" panose="020B0606030504020204" pitchFamily="34" charset="0"/>
                <a:cs typeface="Open Sans" panose="020B0606030504020204" pitchFamily="34" charset="0"/>
              </a:defRPr>
            </a:lvl3pPr>
            <a:lvl4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0" marR="0" indent="0" algn="l" defTabSz="914400" rtl="0" eaLnBrk="1" fontAlgn="auto" latinLnBrk="0" hangingPunct="1">
              <a:lnSpc>
                <a:spcPct val="100000"/>
              </a:lnSpc>
              <a:spcBef>
                <a:spcPts val="600"/>
              </a:spcBef>
              <a:spcAft>
                <a:spcPts val="0"/>
              </a:spcAft>
              <a:buClr>
                <a:schemeClr val="accent2"/>
              </a:buClr>
              <a:buSzTx/>
              <a:buFont typeface="Wingdings" panose="05000000000000000000" pitchFamily="2" charset="2"/>
              <a:buNone/>
              <a:tabLst/>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0" indent="0" algn="l" defTabSz="914400" rtl="0" eaLnBrk="1" latinLnBrk="0" hangingPunct="1">
              <a:lnSpc>
                <a:spcPct val="100000"/>
              </a:lnSpc>
              <a:spcBef>
                <a:spcPts val="600"/>
              </a:spcBef>
              <a:buClr>
                <a:schemeClr val="accent2"/>
              </a:buClr>
              <a:buFont typeface="Wingdings" panose="05000000000000000000" pitchFamily="2" charset="2"/>
              <a:buNone/>
              <a:defRPr sz="1400"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Clr>
                <a:schemeClr val="accent3"/>
              </a:buClr>
              <a:buSzPct val="100000"/>
              <a:buNone/>
              <a:defRPr sz="1400"/>
            </a:pPr>
            <a:r>
              <a:rPr lang="en-US" sz="1600" b="1" dirty="0">
                <a:solidFill>
                  <a:schemeClr val="bg1"/>
                </a:solidFill>
              </a:rPr>
              <a:t>Optimization of existing solutions and processes</a:t>
            </a:r>
          </a:p>
        </p:txBody>
      </p:sp>
      <p:grpSp>
        <p:nvGrpSpPr>
          <p:cNvPr id="14" name="Group 48">
            <a:extLst>
              <a:ext uri="{FF2B5EF4-FFF2-40B4-BE49-F238E27FC236}">
                <a16:creationId xmlns:a16="http://schemas.microsoft.com/office/drawing/2014/main" id="{1F5FEDF7-78BD-7743-A401-4EB7FBC4F0CD}"/>
              </a:ext>
            </a:extLst>
          </p:cNvPr>
          <p:cNvGrpSpPr/>
          <p:nvPr/>
        </p:nvGrpSpPr>
        <p:grpSpPr bwMode="gray">
          <a:xfrm>
            <a:off x="5175739" y="2052095"/>
            <a:ext cx="2717769" cy="899898"/>
            <a:chOff x="6052277" y="1884901"/>
            <a:chExt cx="2717769" cy="899898"/>
          </a:xfrm>
        </p:grpSpPr>
        <p:sp>
          <p:nvSpPr>
            <p:cNvPr id="15" name="Rectangle 18">
              <a:extLst>
                <a:ext uri="{FF2B5EF4-FFF2-40B4-BE49-F238E27FC236}">
                  <a16:creationId xmlns:a16="http://schemas.microsoft.com/office/drawing/2014/main" id="{204D6408-18C4-1940-98B0-E135660424C5}"/>
                </a:ext>
              </a:extLst>
            </p:cNvPr>
            <p:cNvSpPr/>
            <p:nvPr/>
          </p:nvSpPr>
          <p:spPr bwMode="gray">
            <a:xfrm>
              <a:off x="6052277" y="2165573"/>
              <a:ext cx="1711238" cy="338554"/>
            </a:xfrm>
            <a:prstGeom prst="rect">
              <a:avLst/>
            </a:prstGeom>
          </p:spPr>
          <p:txBody>
            <a:bodyPr wrap="none">
              <a:spAutoFit/>
            </a:bodyPr>
            <a:lstStyle/>
            <a:p>
              <a:pPr algn="ctr" eaLnBrk="0" hangingPunct="0">
                <a:spcAft>
                  <a:spcPct val="0"/>
                </a:spcAft>
              </a:pPr>
              <a:r>
                <a:rPr lang="en-US" sz="1600" cap="all" dirty="0">
                  <a:solidFill>
                    <a:schemeClr val="bg1"/>
                  </a:solidFill>
                </a:rPr>
                <a:t>Agile manifesto</a:t>
              </a:r>
            </a:p>
          </p:txBody>
        </p:sp>
        <p:pic>
          <p:nvPicPr>
            <p:cNvPr id="16" name="Picture 46">
              <a:extLst>
                <a:ext uri="{FF2B5EF4-FFF2-40B4-BE49-F238E27FC236}">
                  <a16:creationId xmlns:a16="http://schemas.microsoft.com/office/drawing/2014/main" id="{57A86578-9B7F-2147-8E55-FDCB304AF6B3}"/>
                </a:ext>
              </a:extLst>
            </p:cNvPr>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7870148" y="1884901"/>
              <a:ext cx="899898" cy="899898"/>
            </a:xfrm>
            <a:prstGeom prst="rect">
              <a:avLst/>
            </a:prstGeom>
          </p:spPr>
        </p:pic>
      </p:grpSp>
      <p:sp>
        <p:nvSpPr>
          <p:cNvPr id="17" name="Rectangle 52">
            <a:extLst>
              <a:ext uri="{FF2B5EF4-FFF2-40B4-BE49-F238E27FC236}">
                <a16:creationId xmlns:a16="http://schemas.microsoft.com/office/drawing/2014/main" id="{C8952667-FDD8-3C4F-BD07-FDAC898A759A}"/>
              </a:ext>
            </a:extLst>
          </p:cNvPr>
          <p:cNvSpPr/>
          <p:nvPr/>
        </p:nvSpPr>
        <p:spPr bwMode="gray">
          <a:xfrm>
            <a:off x="2260026" y="2837544"/>
            <a:ext cx="1894828"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r>
              <a:rPr lang="en-US" sz="1600" cap="all">
                <a:solidFill>
                  <a:schemeClr val="bg1"/>
                </a:solidFill>
              </a:rPr>
              <a:t>NLP</a:t>
            </a:r>
          </a:p>
        </p:txBody>
      </p:sp>
      <p:sp>
        <p:nvSpPr>
          <p:cNvPr id="18" name="Rectangle 41">
            <a:extLst>
              <a:ext uri="{FF2B5EF4-FFF2-40B4-BE49-F238E27FC236}">
                <a16:creationId xmlns:a16="http://schemas.microsoft.com/office/drawing/2014/main" id="{4F776DF9-E7D1-A249-9825-F0CE09B2F3F9}"/>
              </a:ext>
            </a:extLst>
          </p:cNvPr>
          <p:cNvSpPr/>
          <p:nvPr/>
        </p:nvSpPr>
        <p:spPr bwMode="gray">
          <a:xfrm>
            <a:off x="6913682" y="2837544"/>
            <a:ext cx="1894828"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r>
              <a:rPr lang="en-US" sz="1600" cap="all">
                <a:solidFill>
                  <a:schemeClr val="bg1"/>
                </a:solidFill>
              </a:rPr>
              <a:t>SixSigma</a:t>
            </a:r>
          </a:p>
        </p:txBody>
      </p:sp>
      <p:sp>
        <p:nvSpPr>
          <p:cNvPr id="19" name="Rectangle 42">
            <a:extLst>
              <a:ext uri="{FF2B5EF4-FFF2-40B4-BE49-F238E27FC236}">
                <a16:creationId xmlns:a16="http://schemas.microsoft.com/office/drawing/2014/main" id="{F3FD1AB5-9789-8D46-8A5E-41EDB1C63844}"/>
              </a:ext>
            </a:extLst>
          </p:cNvPr>
          <p:cNvSpPr/>
          <p:nvPr/>
        </p:nvSpPr>
        <p:spPr bwMode="gray">
          <a:xfrm>
            <a:off x="9240510" y="2837544"/>
            <a:ext cx="1894828"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r>
              <a:rPr lang="en-US" sz="1600" cap="all">
                <a:solidFill>
                  <a:schemeClr val="bg1"/>
                </a:solidFill>
              </a:rPr>
              <a:t>…</a:t>
            </a:r>
          </a:p>
        </p:txBody>
      </p:sp>
      <p:sp>
        <p:nvSpPr>
          <p:cNvPr id="20" name="Rectangle 43">
            <a:extLst>
              <a:ext uri="{FF2B5EF4-FFF2-40B4-BE49-F238E27FC236}">
                <a16:creationId xmlns:a16="http://schemas.microsoft.com/office/drawing/2014/main" id="{76FDF5EA-CBA9-A740-8086-A8398725F842}"/>
              </a:ext>
            </a:extLst>
          </p:cNvPr>
          <p:cNvSpPr/>
          <p:nvPr/>
        </p:nvSpPr>
        <p:spPr bwMode="gray">
          <a:xfrm>
            <a:off x="4586854" y="2837544"/>
            <a:ext cx="1894828"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r>
              <a:rPr lang="en-US" sz="1600" cap="all">
                <a:solidFill>
                  <a:schemeClr val="bg1"/>
                </a:solidFill>
              </a:rPr>
              <a:t>NVC</a:t>
            </a:r>
          </a:p>
        </p:txBody>
      </p:sp>
      <p:sp>
        <p:nvSpPr>
          <p:cNvPr id="21" name="Rectangle 12">
            <a:extLst>
              <a:ext uri="{FF2B5EF4-FFF2-40B4-BE49-F238E27FC236}">
                <a16:creationId xmlns:a16="http://schemas.microsoft.com/office/drawing/2014/main" id="{ECB10520-0F3A-DB4F-B2AD-8B3E4782597F}"/>
              </a:ext>
            </a:extLst>
          </p:cNvPr>
          <p:cNvSpPr/>
          <p:nvPr/>
        </p:nvSpPr>
        <p:spPr bwMode="gray">
          <a:xfrm>
            <a:off x="2044026" y="3176807"/>
            <a:ext cx="2814024"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216000" tIns="0" rIns="216000" bIns="540000" numCol="1" spcCol="0" rtlCol="0" fromWordArt="0" anchor="ctr" anchorCtr="0" forceAA="0" compatLnSpc="1">
            <a:prstTxWarp prst="textNoShape">
              <a:avLst/>
            </a:prstTxWarp>
            <a:noAutofit/>
          </a:bodyPr>
          <a:lstStyle/>
          <a:p>
            <a:pPr algn="ctr" eaLnBrk="0" hangingPunct="0">
              <a:spcAft>
                <a:spcPct val="0"/>
              </a:spcAft>
            </a:pPr>
            <a:endParaRPr lang="en-US" sz="1600" cap="all">
              <a:solidFill>
                <a:schemeClr val="bg1"/>
              </a:solidFill>
              <a:latin typeface="+mj-lt"/>
            </a:endParaRPr>
          </a:p>
        </p:txBody>
      </p:sp>
      <p:sp>
        <p:nvSpPr>
          <p:cNvPr id="22" name="Rectangle 13">
            <a:extLst>
              <a:ext uri="{FF2B5EF4-FFF2-40B4-BE49-F238E27FC236}">
                <a16:creationId xmlns:a16="http://schemas.microsoft.com/office/drawing/2014/main" id="{0B4B680C-4F01-1747-865A-19FD924BA4BC}"/>
              </a:ext>
            </a:extLst>
          </p:cNvPr>
          <p:cNvSpPr/>
          <p:nvPr/>
        </p:nvSpPr>
        <p:spPr bwMode="gray">
          <a:xfrm>
            <a:off x="5290050" y="3176807"/>
            <a:ext cx="2814024"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endParaRPr lang="en-US" sz="1600" cap="all">
              <a:solidFill>
                <a:schemeClr val="bg1"/>
              </a:solidFill>
            </a:endParaRPr>
          </a:p>
        </p:txBody>
      </p:sp>
      <p:sp>
        <p:nvSpPr>
          <p:cNvPr id="23" name="Rectangle 14">
            <a:extLst>
              <a:ext uri="{FF2B5EF4-FFF2-40B4-BE49-F238E27FC236}">
                <a16:creationId xmlns:a16="http://schemas.microsoft.com/office/drawing/2014/main" id="{5021E181-472B-DF40-9B91-A0448E05D66E}"/>
              </a:ext>
            </a:extLst>
          </p:cNvPr>
          <p:cNvSpPr/>
          <p:nvPr/>
        </p:nvSpPr>
        <p:spPr bwMode="gray">
          <a:xfrm>
            <a:off x="8536075" y="3176807"/>
            <a:ext cx="2814024" cy="1062219"/>
          </a:xfrm>
          <a:prstGeom prst="rect">
            <a:avLst/>
          </a:prstGeom>
          <a:solidFill>
            <a:schemeClr val="accent1">
              <a:alpha val="70000"/>
            </a:schemeClr>
          </a:solidFill>
          <a:ln w="9525">
            <a:solidFill>
              <a:schemeClr val="bg1"/>
            </a:solidFill>
            <a:miter lim="800000"/>
            <a:headEnd/>
            <a:tailEnd/>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eaLnBrk="0" hangingPunct="0">
              <a:spcAft>
                <a:spcPct val="0"/>
              </a:spcAft>
            </a:pPr>
            <a:endParaRPr lang="en-US" sz="1600" cap="all">
              <a:solidFill>
                <a:schemeClr val="bg1"/>
              </a:solidFill>
            </a:endParaRPr>
          </a:p>
        </p:txBody>
      </p:sp>
      <p:pic>
        <p:nvPicPr>
          <p:cNvPr id="24" name="Picture 25">
            <a:extLst>
              <a:ext uri="{FF2B5EF4-FFF2-40B4-BE49-F238E27FC236}">
                <a16:creationId xmlns:a16="http://schemas.microsoft.com/office/drawing/2014/main" id="{58AAD5C4-80BC-5E4E-88EF-05DDC1B69CE3}"/>
              </a:ext>
            </a:extLst>
          </p:cNvPr>
          <p:cNvPicPr>
            <a:picLocks noChangeAspect="1"/>
          </p:cNvPicPr>
          <p:nvPr/>
        </p:nvPicPr>
        <p:blipFill>
          <a:blip r:embed="rId6"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6913682" y="3257968"/>
            <a:ext cx="899898" cy="899898"/>
          </a:xfrm>
          <a:prstGeom prst="rect">
            <a:avLst/>
          </a:prstGeom>
        </p:spPr>
      </p:pic>
      <p:sp>
        <p:nvSpPr>
          <p:cNvPr id="25" name="Rectangle 26">
            <a:extLst>
              <a:ext uri="{FF2B5EF4-FFF2-40B4-BE49-F238E27FC236}">
                <a16:creationId xmlns:a16="http://schemas.microsoft.com/office/drawing/2014/main" id="{00DB4239-5774-5446-95CC-9CCCFA90D050}"/>
              </a:ext>
            </a:extLst>
          </p:cNvPr>
          <p:cNvSpPr/>
          <p:nvPr/>
        </p:nvSpPr>
        <p:spPr bwMode="gray">
          <a:xfrm>
            <a:off x="2044026" y="3415529"/>
            <a:ext cx="1278508" cy="584775"/>
          </a:xfrm>
          <a:prstGeom prst="rect">
            <a:avLst/>
          </a:prstGeom>
        </p:spPr>
        <p:txBody>
          <a:bodyPr wrap="none" lIns="217440" tIns="45720" rIns="91440" bIns="45720">
            <a:spAutoFit/>
          </a:bodyPr>
          <a:lstStyle/>
          <a:p>
            <a:pPr eaLnBrk="0" hangingPunct="0">
              <a:spcAft>
                <a:spcPct val="0"/>
              </a:spcAft>
            </a:pPr>
            <a:r>
              <a:rPr lang="en-US" sz="1600" cap="all" dirty="0">
                <a:solidFill>
                  <a:schemeClr val="bg1"/>
                </a:solidFill>
              </a:rPr>
              <a:t>Design</a:t>
            </a:r>
            <a:br>
              <a:rPr lang="en-US" sz="1600" cap="all" dirty="0">
                <a:solidFill>
                  <a:schemeClr val="bg1"/>
                </a:solidFill>
              </a:rPr>
            </a:br>
            <a:r>
              <a:rPr lang="en-US" sz="1600" cap="all" dirty="0">
                <a:solidFill>
                  <a:schemeClr val="bg1"/>
                </a:solidFill>
              </a:rPr>
              <a:t>Thinking</a:t>
            </a:r>
          </a:p>
        </p:txBody>
      </p:sp>
      <p:sp>
        <p:nvSpPr>
          <p:cNvPr id="26" name="Rectangle 27">
            <a:extLst>
              <a:ext uri="{FF2B5EF4-FFF2-40B4-BE49-F238E27FC236}">
                <a16:creationId xmlns:a16="http://schemas.microsoft.com/office/drawing/2014/main" id="{D2524C55-04B7-A443-A1D1-18295CC21911}"/>
              </a:ext>
            </a:extLst>
          </p:cNvPr>
          <p:cNvSpPr/>
          <p:nvPr/>
        </p:nvSpPr>
        <p:spPr bwMode="gray">
          <a:xfrm>
            <a:off x="5290050" y="3538639"/>
            <a:ext cx="1015615" cy="338554"/>
          </a:xfrm>
          <a:prstGeom prst="rect">
            <a:avLst/>
          </a:prstGeom>
        </p:spPr>
        <p:txBody>
          <a:bodyPr wrap="none" lIns="217440" tIns="45720" rIns="91440" bIns="45720">
            <a:spAutoFit/>
          </a:bodyPr>
          <a:lstStyle/>
          <a:p>
            <a:pPr eaLnBrk="0" hangingPunct="0">
              <a:spcAft>
                <a:spcPct val="0"/>
              </a:spcAft>
            </a:pPr>
            <a:r>
              <a:rPr lang="en-US" sz="1600" cap="all">
                <a:solidFill>
                  <a:schemeClr val="bg1"/>
                </a:solidFill>
              </a:rPr>
              <a:t>SCRUM</a:t>
            </a:r>
          </a:p>
        </p:txBody>
      </p:sp>
      <p:sp>
        <p:nvSpPr>
          <p:cNvPr id="27" name="Rectangle 28">
            <a:extLst>
              <a:ext uri="{FF2B5EF4-FFF2-40B4-BE49-F238E27FC236}">
                <a16:creationId xmlns:a16="http://schemas.microsoft.com/office/drawing/2014/main" id="{84707F09-3A0A-5F47-B765-0ECF242934E1}"/>
              </a:ext>
            </a:extLst>
          </p:cNvPr>
          <p:cNvSpPr/>
          <p:nvPr/>
        </p:nvSpPr>
        <p:spPr bwMode="gray">
          <a:xfrm>
            <a:off x="8536075" y="3538639"/>
            <a:ext cx="1886495" cy="523220"/>
          </a:xfrm>
          <a:prstGeom prst="rect">
            <a:avLst/>
          </a:prstGeom>
        </p:spPr>
        <p:txBody>
          <a:bodyPr wrap="none" lIns="217440" tIns="45720" rIns="91440" bIns="45720">
            <a:spAutoFit/>
          </a:bodyPr>
          <a:lstStyle/>
          <a:p>
            <a:pPr eaLnBrk="0" hangingPunct="0">
              <a:spcAft>
                <a:spcPct val="0"/>
              </a:spcAft>
            </a:pPr>
            <a:r>
              <a:rPr lang="en-US" sz="1400" b="1" cap="all">
                <a:solidFill>
                  <a:schemeClr val="bg1"/>
                </a:solidFill>
              </a:rPr>
              <a:t>Lean Management</a:t>
            </a:r>
            <a:br>
              <a:rPr lang="en-US" sz="1400" b="1" cap="all">
                <a:solidFill>
                  <a:schemeClr val="bg1"/>
                </a:solidFill>
              </a:rPr>
            </a:br>
            <a:r>
              <a:rPr lang="en-US" sz="1400" b="1" cap="all">
                <a:solidFill>
                  <a:schemeClr val="bg1"/>
                </a:solidFill>
              </a:rPr>
              <a:t>(KANBAN)</a:t>
            </a:r>
          </a:p>
        </p:txBody>
      </p:sp>
      <p:grpSp>
        <p:nvGrpSpPr>
          <p:cNvPr id="28" name="Group 30">
            <a:extLst>
              <a:ext uri="{FF2B5EF4-FFF2-40B4-BE49-F238E27FC236}">
                <a16:creationId xmlns:a16="http://schemas.microsoft.com/office/drawing/2014/main" id="{D9AD7D34-557D-4146-A03E-8E35A1521C8B}"/>
              </a:ext>
            </a:extLst>
          </p:cNvPr>
          <p:cNvGrpSpPr/>
          <p:nvPr/>
        </p:nvGrpSpPr>
        <p:grpSpPr bwMode="gray">
          <a:xfrm>
            <a:off x="3368303" y="3467058"/>
            <a:ext cx="1404858" cy="481718"/>
            <a:chOff x="539400" y="1547923"/>
            <a:chExt cx="11113200" cy="3810652"/>
          </a:xfrm>
        </p:grpSpPr>
        <p:sp>
          <p:nvSpPr>
            <p:cNvPr id="29" name="Oval 28">
              <a:extLst>
                <a:ext uri="{FF2B5EF4-FFF2-40B4-BE49-F238E27FC236}">
                  <a16:creationId xmlns:a16="http://schemas.microsoft.com/office/drawing/2014/main" id="{72BCB9A0-589D-9743-AC46-DD808A165322}"/>
                </a:ext>
              </a:extLst>
            </p:cNvPr>
            <p:cNvSpPr>
              <a:spLocks/>
            </p:cNvSpPr>
            <p:nvPr/>
          </p:nvSpPr>
          <p:spPr bwMode="gray">
            <a:xfrm>
              <a:off x="2431992" y="2252561"/>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sp>
          <p:nvSpPr>
            <p:cNvPr id="30" name="Oval 29">
              <a:extLst>
                <a:ext uri="{FF2B5EF4-FFF2-40B4-BE49-F238E27FC236}">
                  <a16:creationId xmlns:a16="http://schemas.microsoft.com/office/drawing/2014/main" id="{FB564111-B2CA-5D4F-8847-3CADE679EE24}"/>
                </a:ext>
              </a:extLst>
            </p:cNvPr>
            <p:cNvSpPr>
              <a:spLocks/>
            </p:cNvSpPr>
            <p:nvPr/>
          </p:nvSpPr>
          <p:spPr bwMode="gray">
            <a:xfrm>
              <a:off x="4324584" y="3077583"/>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sp>
          <p:nvSpPr>
            <p:cNvPr id="31" name="Oval 30">
              <a:extLst>
                <a:ext uri="{FF2B5EF4-FFF2-40B4-BE49-F238E27FC236}">
                  <a16:creationId xmlns:a16="http://schemas.microsoft.com/office/drawing/2014/main" id="{1C0EDBCF-A5B7-BC4B-8550-13719C10EBFB}"/>
                </a:ext>
              </a:extLst>
            </p:cNvPr>
            <p:cNvSpPr>
              <a:spLocks/>
            </p:cNvSpPr>
            <p:nvPr/>
          </p:nvSpPr>
          <p:spPr bwMode="gray">
            <a:xfrm>
              <a:off x="6217176" y="2252561"/>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sp>
          <p:nvSpPr>
            <p:cNvPr id="32" name="Oval 31">
              <a:extLst>
                <a:ext uri="{FF2B5EF4-FFF2-40B4-BE49-F238E27FC236}">
                  <a16:creationId xmlns:a16="http://schemas.microsoft.com/office/drawing/2014/main" id="{CB9C1026-234F-B343-B961-64DA70353335}"/>
                </a:ext>
              </a:extLst>
            </p:cNvPr>
            <p:cNvSpPr>
              <a:spLocks/>
            </p:cNvSpPr>
            <p:nvPr/>
          </p:nvSpPr>
          <p:spPr bwMode="gray">
            <a:xfrm>
              <a:off x="8109768" y="3077583"/>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sp>
          <p:nvSpPr>
            <p:cNvPr id="33" name="Oval 32">
              <a:extLst>
                <a:ext uri="{FF2B5EF4-FFF2-40B4-BE49-F238E27FC236}">
                  <a16:creationId xmlns:a16="http://schemas.microsoft.com/office/drawing/2014/main" id="{BBA94459-6E76-FD44-904E-AA8871735A44}"/>
                </a:ext>
              </a:extLst>
            </p:cNvPr>
            <p:cNvSpPr>
              <a:spLocks/>
            </p:cNvSpPr>
            <p:nvPr/>
          </p:nvSpPr>
          <p:spPr bwMode="gray">
            <a:xfrm>
              <a:off x="10002360" y="2252561"/>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sp>
          <p:nvSpPr>
            <p:cNvPr id="34" name="Oval 33">
              <a:extLst>
                <a:ext uri="{FF2B5EF4-FFF2-40B4-BE49-F238E27FC236}">
                  <a16:creationId xmlns:a16="http://schemas.microsoft.com/office/drawing/2014/main" id="{237818E5-7F5C-5946-9085-27D34E4CB150}"/>
                </a:ext>
              </a:extLst>
            </p:cNvPr>
            <p:cNvSpPr>
              <a:spLocks/>
            </p:cNvSpPr>
            <p:nvPr/>
          </p:nvSpPr>
          <p:spPr bwMode="gray">
            <a:xfrm>
              <a:off x="539400" y="3077583"/>
              <a:ext cx="1650240" cy="1650044"/>
            </a:xfrm>
            <a:prstGeom prst="ellipse">
              <a:avLst/>
            </a:prstGeom>
            <a:solidFill>
              <a:schemeClr val="bg1"/>
            </a:solidFill>
            <a:ln w="9525">
              <a:noFill/>
              <a:miter lim="800000"/>
              <a:headEnd/>
              <a:tailEnd/>
            </a:ln>
            <a:effectLst/>
          </p:spPr>
          <p:txBody>
            <a:bodyPr rot="0" spcFirstLastPara="0" vertOverflow="overflow" horzOverflow="overflow" vert="horz" wrap="square" lIns="259200" tIns="0" rIns="259200" bIns="0" numCol="1" spcCol="0" rtlCol="0" fromWordArt="0" anchor="ctr" anchorCtr="0" forceAA="0" compatLnSpc="1">
              <a:prstTxWarp prst="textNoShape">
                <a:avLst/>
              </a:prstTxWarp>
              <a:noAutofit/>
            </a:bodyPr>
            <a:lstStyle/>
            <a:p>
              <a:pPr algn="ctr" eaLnBrk="0" hangingPunct="0">
                <a:spcAft>
                  <a:spcPct val="0"/>
                </a:spcAft>
              </a:pPr>
              <a:endParaRPr lang="en-US" sz="1400" cap="all" err="1">
                <a:solidFill>
                  <a:schemeClr val="bg1"/>
                </a:solidFill>
                <a:latin typeface="+mj-lt"/>
              </a:endParaRPr>
            </a:p>
          </p:txBody>
        </p:sp>
        <p:pic>
          <p:nvPicPr>
            <p:cNvPr id="35" name="image57.pdf">
              <a:extLst>
                <a:ext uri="{FF2B5EF4-FFF2-40B4-BE49-F238E27FC236}">
                  <a16:creationId xmlns:a16="http://schemas.microsoft.com/office/drawing/2014/main" id="{3A6C1B3D-CC2A-0E45-983D-BAEF9DD73649}"/>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333787" y="1547923"/>
              <a:ext cx="9529010" cy="828000"/>
            </a:xfrm>
            <a:prstGeom prst="rect">
              <a:avLst/>
            </a:prstGeom>
            <a:ln w="12700">
              <a:miter lim="400000"/>
            </a:ln>
          </p:spPr>
        </p:pic>
        <p:pic>
          <p:nvPicPr>
            <p:cNvPr id="36" name="image64.pdf">
              <a:extLst>
                <a:ext uri="{FF2B5EF4-FFF2-40B4-BE49-F238E27FC236}">
                  <a16:creationId xmlns:a16="http://schemas.microsoft.com/office/drawing/2014/main" id="{7F6EE3CA-1E5D-BF4A-B8E2-F886A7C212BE}"/>
                </a:ext>
              </a:extLst>
            </p:cNvPr>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a:off x="1333786" y="4530575"/>
              <a:ext cx="9529011" cy="828000"/>
            </a:xfrm>
            <a:prstGeom prst="rect">
              <a:avLst/>
            </a:prstGeom>
            <a:ln w="12700">
              <a:miter lim="400000"/>
            </a:ln>
          </p:spPr>
        </p:pic>
      </p:grpSp>
      <p:pic>
        <p:nvPicPr>
          <p:cNvPr id="37" name="Picture 40">
            <a:extLst>
              <a:ext uri="{FF2B5EF4-FFF2-40B4-BE49-F238E27FC236}">
                <a16:creationId xmlns:a16="http://schemas.microsoft.com/office/drawing/2014/main" id="{BCA2B96C-90E8-1146-B5D9-45B5751893B4}"/>
              </a:ext>
            </a:extLst>
          </p:cNvPr>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tretch>
            <a:fillRect/>
          </a:stretch>
        </p:blipFill>
        <p:spPr bwMode="gray">
          <a:xfrm flipH="1">
            <a:off x="10403265" y="3318173"/>
            <a:ext cx="809196" cy="809196"/>
          </a:xfrm>
          <a:prstGeom prst="rect">
            <a:avLst/>
          </a:prstGeom>
        </p:spPr>
      </p:pic>
      <p:cxnSp>
        <p:nvCxnSpPr>
          <p:cNvPr id="41" name="Gerade Verbindung 27">
            <a:extLst>
              <a:ext uri="{FF2B5EF4-FFF2-40B4-BE49-F238E27FC236}">
                <a16:creationId xmlns:a16="http://schemas.microsoft.com/office/drawing/2014/main" id="{3B76A0B5-050D-664B-B2E5-F98147273B81}"/>
              </a:ext>
            </a:extLst>
          </p:cNvPr>
          <p:cNvCxnSpPr>
            <a:cxnSpLocks/>
          </p:cNvCxnSpPr>
          <p:nvPr/>
        </p:nvCxnSpPr>
        <p:spPr bwMode="gray">
          <a:xfrm flipV="1">
            <a:off x="1714513" y="883794"/>
            <a:ext cx="0" cy="4386531"/>
          </a:xfrm>
          <a:prstGeom prst="line">
            <a:avLst/>
          </a:prstGeom>
          <a:noFill/>
          <a:ln w="19050">
            <a:solidFill>
              <a:schemeClr val="accent4"/>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2" name="Rechteck 1">
            <a:extLst>
              <a:ext uri="{FF2B5EF4-FFF2-40B4-BE49-F238E27FC236}">
                <a16:creationId xmlns:a16="http://schemas.microsoft.com/office/drawing/2014/main" id="{5563AF3A-D957-D347-8A27-DAFF27A68A85}"/>
              </a:ext>
            </a:extLst>
          </p:cNvPr>
          <p:cNvSpPr/>
          <p:nvPr/>
        </p:nvSpPr>
        <p:spPr>
          <a:xfrm>
            <a:off x="1908735" y="1927847"/>
            <a:ext cx="9491058" cy="307777"/>
          </a:xfrm>
          <a:prstGeom prst="rect">
            <a:avLst/>
          </a:prstGeom>
        </p:spPr>
        <p:txBody>
          <a:bodyPr wrap="square">
            <a:spAutoFit/>
          </a:bodyPr>
          <a:lstStyle/>
          <a:p>
            <a:pPr algn="ctr"/>
            <a:r>
              <a:rPr lang="de-CH" sz="1400" b="1" cap="all" dirty="0">
                <a:solidFill>
                  <a:schemeClr val="bg1"/>
                </a:solidFill>
              </a:rPr>
              <a:t>Innovationskraft aktivieren, Fähigkeiten vermitteln, Kultur formen, Focus auf Wachstum und Profit legen</a:t>
            </a:r>
            <a:endParaRPr lang="en-US" sz="1400" b="1" cap="all" dirty="0">
              <a:solidFill>
                <a:schemeClr val="bg1"/>
              </a:solidFill>
            </a:endParaRPr>
          </a:p>
        </p:txBody>
      </p:sp>
      <p:sp>
        <p:nvSpPr>
          <p:cNvPr id="45" name="Rechteck 1">
            <a:extLst>
              <a:ext uri="{FF2B5EF4-FFF2-40B4-BE49-F238E27FC236}">
                <a16:creationId xmlns:a16="http://schemas.microsoft.com/office/drawing/2014/main" id="{E4742C42-F6CE-3447-91AF-CA9B7F2B0176}"/>
              </a:ext>
            </a:extLst>
          </p:cNvPr>
          <p:cNvSpPr/>
          <p:nvPr/>
        </p:nvSpPr>
        <p:spPr>
          <a:xfrm>
            <a:off x="0" y="5620521"/>
            <a:ext cx="12192000" cy="1212112"/>
          </a:xfrm>
          <a:custGeom>
            <a:avLst/>
            <a:gdLst>
              <a:gd name="connsiteX0" fmla="*/ 0 w 10684510"/>
              <a:gd name="connsiteY0" fmla="*/ 0 h 1099820"/>
              <a:gd name="connsiteX1" fmla="*/ 10684510 w 10684510"/>
              <a:gd name="connsiteY1" fmla="*/ 0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10684510 w 10684510"/>
              <a:gd name="connsiteY1" fmla="*/ 1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29279 h 1129099"/>
              <a:gd name="connsiteX1" fmla="*/ 5694052 w 10684510"/>
              <a:gd name="connsiteY1" fmla="*/ 425611 h 1129099"/>
              <a:gd name="connsiteX2" fmla="*/ 10684510 w 10684510"/>
              <a:gd name="connsiteY2" fmla="*/ 29280 h 1129099"/>
              <a:gd name="connsiteX3" fmla="*/ 10684510 w 10684510"/>
              <a:gd name="connsiteY3" fmla="*/ 1129099 h 1129099"/>
              <a:gd name="connsiteX4" fmla="*/ 0 w 10684510"/>
              <a:gd name="connsiteY4" fmla="*/ 1129099 h 1129099"/>
              <a:gd name="connsiteX5" fmla="*/ 0 w 10684510"/>
              <a:gd name="connsiteY5" fmla="*/ 29279 h 1129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4510" h="1129099">
                <a:moveTo>
                  <a:pt x="0" y="29279"/>
                </a:moveTo>
                <a:cubicBezTo>
                  <a:pt x="974129" y="-132006"/>
                  <a:pt x="3913300" y="425611"/>
                  <a:pt x="5694052" y="425611"/>
                </a:cubicBezTo>
                <a:cubicBezTo>
                  <a:pt x="7474804" y="425611"/>
                  <a:pt x="9877888" y="-132005"/>
                  <a:pt x="10684510" y="29280"/>
                </a:cubicBezTo>
                <a:lnTo>
                  <a:pt x="10684510" y="1129099"/>
                </a:lnTo>
                <a:lnTo>
                  <a:pt x="0" y="1129099"/>
                </a:lnTo>
                <a:lnTo>
                  <a:pt x="0" y="29279"/>
                </a:lnTo>
                <a:close/>
              </a:path>
            </a:pathLst>
          </a:custGeom>
          <a:solidFill>
            <a:schemeClr val="accent1">
              <a:lumMod val="75000"/>
              <a:alpha val="44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dirty="0"/>
          </a:p>
        </p:txBody>
      </p:sp>
      <p:sp>
        <p:nvSpPr>
          <p:cNvPr id="46" name="Rechteck 1">
            <a:extLst>
              <a:ext uri="{FF2B5EF4-FFF2-40B4-BE49-F238E27FC236}">
                <a16:creationId xmlns:a16="http://schemas.microsoft.com/office/drawing/2014/main" id="{7E8D5299-64BA-4242-A55B-048CFC6AAFE6}"/>
              </a:ext>
            </a:extLst>
          </p:cNvPr>
          <p:cNvSpPr/>
          <p:nvPr/>
        </p:nvSpPr>
        <p:spPr>
          <a:xfrm>
            <a:off x="0" y="5473133"/>
            <a:ext cx="12177720" cy="1371806"/>
          </a:xfrm>
          <a:custGeom>
            <a:avLst/>
            <a:gdLst>
              <a:gd name="connsiteX0" fmla="*/ 0 w 10684510"/>
              <a:gd name="connsiteY0" fmla="*/ 0 h 1099820"/>
              <a:gd name="connsiteX1" fmla="*/ 10684510 w 10684510"/>
              <a:gd name="connsiteY1" fmla="*/ 0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8720243 w 10684510"/>
              <a:gd name="connsiteY1" fmla="*/ 16934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0 h 1099820"/>
              <a:gd name="connsiteX1" fmla="*/ 10684510 w 10684510"/>
              <a:gd name="connsiteY1" fmla="*/ 1 h 1099820"/>
              <a:gd name="connsiteX2" fmla="*/ 10684510 w 10684510"/>
              <a:gd name="connsiteY2" fmla="*/ 1099820 h 1099820"/>
              <a:gd name="connsiteX3" fmla="*/ 0 w 10684510"/>
              <a:gd name="connsiteY3" fmla="*/ 1099820 h 1099820"/>
              <a:gd name="connsiteX4" fmla="*/ 0 w 10684510"/>
              <a:gd name="connsiteY4" fmla="*/ 0 h 1099820"/>
              <a:gd name="connsiteX0" fmla="*/ 0 w 10684510"/>
              <a:gd name="connsiteY0" fmla="*/ 29279 h 1129099"/>
              <a:gd name="connsiteX1" fmla="*/ 5694052 w 10684510"/>
              <a:gd name="connsiteY1" fmla="*/ 425611 h 1129099"/>
              <a:gd name="connsiteX2" fmla="*/ 10684510 w 10684510"/>
              <a:gd name="connsiteY2" fmla="*/ 29280 h 1129099"/>
              <a:gd name="connsiteX3" fmla="*/ 10684510 w 10684510"/>
              <a:gd name="connsiteY3" fmla="*/ 1129099 h 1129099"/>
              <a:gd name="connsiteX4" fmla="*/ 0 w 10684510"/>
              <a:gd name="connsiteY4" fmla="*/ 1129099 h 1129099"/>
              <a:gd name="connsiteX5" fmla="*/ 0 w 10684510"/>
              <a:gd name="connsiteY5" fmla="*/ 29279 h 1129099"/>
              <a:gd name="connsiteX0" fmla="*/ 0 w 10684510"/>
              <a:gd name="connsiteY0" fmla="*/ 19079 h 1118899"/>
              <a:gd name="connsiteX1" fmla="*/ 5579912 w 10684510"/>
              <a:gd name="connsiteY1" fmla="*/ 772145 h 1118899"/>
              <a:gd name="connsiteX2" fmla="*/ 10684510 w 10684510"/>
              <a:gd name="connsiteY2" fmla="*/ 19080 h 1118899"/>
              <a:gd name="connsiteX3" fmla="*/ 10684510 w 10684510"/>
              <a:gd name="connsiteY3" fmla="*/ 1118899 h 1118899"/>
              <a:gd name="connsiteX4" fmla="*/ 0 w 10684510"/>
              <a:gd name="connsiteY4" fmla="*/ 1118899 h 1118899"/>
              <a:gd name="connsiteX5" fmla="*/ 0 w 10684510"/>
              <a:gd name="connsiteY5" fmla="*/ 19079 h 111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84510" h="1118899">
                <a:moveTo>
                  <a:pt x="0" y="19079"/>
                </a:moveTo>
                <a:cubicBezTo>
                  <a:pt x="974129" y="-142206"/>
                  <a:pt x="3799160" y="772145"/>
                  <a:pt x="5579912" y="772145"/>
                </a:cubicBezTo>
                <a:cubicBezTo>
                  <a:pt x="7360664" y="772145"/>
                  <a:pt x="9877888" y="-142205"/>
                  <a:pt x="10684510" y="19080"/>
                </a:cubicBezTo>
                <a:lnTo>
                  <a:pt x="10684510" y="1118899"/>
                </a:lnTo>
                <a:lnTo>
                  <a:pt x="0" y="1118899"/>
                </a:lnTo>
                <a:lnTo>
                  <a:pt x="0" y="19079"/>
                </a:lnTo>
                <a:close/>
              </a:path>
            </a:pathLst>
          </a:custGeom>
          <a:solidFill>
            <a:schemeClr val="tx1">
              <a:lumMod val="50000"/>
              <a:lumOff val="50000"/>
              <a:alpha val="4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DE" dirty="0"/>
          </a:p>
        </p:txBody>
      </p:sp>
      <p:sp>
        <p:nvSpPr>
          <p:cNvPr id="42" name="Textfeld 17">
            <a:extLst>
              <a:ext uri="{FF2B5EF4-FFF2-40B4-BE49-F238E27FC236}">
                <a16:creationId xmlns:a16="http://schemas.microsoft.com/office/drawing/2014/main" id="{9440855A-5ABD-4145-B6C3-FA2C008DA1E6}"/>
              </a:ext>
            </a:extLst>
          </p:cNvPr>
          <p:cNvSpPr txBox="1"/>
          <p:nvPr/>
        </p:nvSpPr>
        <p:spPr>
          <a:xfrm>
            <a:off x="182670" y="5402215"/>
            <a:ext cx="3872744" cy="10946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b="1" dirty="0">
                <a:solidFill>
                  <a:schemeClr val="bg1"/>
                </a:solidFill>
                <a:latin typeface="Arial" panose="020B0604020202020204" pitchFamily="34" charset="0"/>
                <a:cs typeface="Arial" panose="020B0604020202020204" pitchFamily="34" charset="0"/>
              </a:rPr>
              <a:t>Die «</a:t>
            </a:r>
            <a:r>
              <a:rPr lang="de-CH" sz="1000" b="1" dirty="0" err="1">
                <a:solidFill>
                  <a:schemeClr val="bg1"/>
                </a:solidFill>
                <a:latin typeface="Arial" panose="020B0604020202020204" pitchFamily="34" charset="0"/>
                <a:cs typeface="Arial" panose="020B0604020202020204" pitchFamily="34" charset="0"/>
              </a:rPr>
              <a:t>Disruptive</a:t>
            </a:r>
            <a:r>
              <a:rPr lang="de-CH" sz="1000" b="1" dirty="0">
                <a:solidFill>
                  <a:schemeClr val="bg1"/>
                </a:solidFill>
                <a:latin typeface="Arial" panose="020B0604020202020204" pitchFamily="34" charset="0"/>
                <a:cs typeface="Arial" panose="020B0604020202020204" pitchFamily="34" charset="0"/>
              </a:rPr>
              <a:t> Innovation Factory (DIF)» </a:t>
            </a:r>
            <a:r>
              <a:rPr lang="de-CH" sz="1000" dirty="0">
                <a:solidFill>
                  <a:schemeClr val="bg1"/>
                </a:solidFill>
                <a:latin typeface="Arial" panose="020B0604020202020204" pitchFamily="34" charset="0"/>
                <a:cs typeface="Arial" panose="020B0604020202020204" pitchFamily="34" charset="0"/>
              </a:rPr>
              <a:t>folgt einem vor-definierten agilen Implementierungsprozess. Das erklärte Ziel des DIF-Prozesses ist es ihr </a:t>
            </a:r>
            <a:r>
              <a:rPr lang="en-US" sz="1000" dirty="0">
                <a:solidFill>
                  <a:schemeClr val="bg1"/>
                </a:solidFill>
                <a:latin typeface="Arial" panose="020B0604020202020204" pitchFamily="34" charset="0"/>
                <a:cs typeface="Arial" panose="020B0604020202020204" pitchFamily="34" charset="0"/>
              </a:rPr>
              <a:t>Corporate</a:t>
            </a:r>
            <a:r>
              <a:rPr lang="de-CH" sz="1000" dirty="0">
                <a:solidFill>
                  <a:schemeClr val="bg1"/>
                </a:solidFill>
                <a:latin typeface="Arial" panose="020B0604020202020204" pitchFamily="34" charset="0"/>
                <a:cs typeface="Arial" panose="020B0604020202020204" pitchFamily="34" charset="0"/>
              </a:rPr>
              <a:t>-Unternehmen zur pro-aktiven Teilnahme und Gestaltung in der Ära der </a:t>
            </a:r>
            <a:r>
              <a:rPr lang="de-CH" sz="1000" dirty="0" err="1">
                <a:solidFill>
                  <a:schemeClr val="bg1"/>
                </a:solidFill>
                <a:latin typeface="Arial" panose="020B0604020202020204" pitchFamily="34" charset="0"/>
                <a:cs typeface="Arial" panose="020B0604020202020204" pitchFamily="34" charset="0"/>
              </a:rPr>
              <a:t>Distriptiven</a:t>
            </a:r>
            <a:r>
              <a:rPr lang="de-CH" sz="1000" dirty="0">
                <a:solidFill>
                  <a:schemeClr val="bg1"/>
                </a:solidFill>
                <a:latin typeface="Arial" panose="020B0604020202020204" pitchFamily="34" charset="0"/>
                <a:cs typeface="Arial" panose="020B0604020202020204" pitchFamily="34" charset="0"/>
              </a:rPr>
              <a:t> (Digitalen) Innovation zu befähigen. </a:t>
            </a:r>
            <a:r>
              <a:rPr lang="de-CH" sz="1000" b="1" dirty="0">
                <a:solidFill>
                  <a:schemeClr val="bg1"/>
                </a:solidFill>
                <a:latin typeface="Arial" panose="020B0604020202020204" pitchFamily="34" charset="0"/>
                <a:cs typeface="Arial" panose="020B0604020202020204" pitchFamily="34" charset="0"/>
              </a:rPr>
              <a:t>Beginnend (1.) </a:t>
            </a:r>
            <a:r>
              <a:rPr lang="de-CH" sz="1000" dirty="0">
                <a:solidFill>
                  <a:schemeClr val="bg1"/>
                </a:solidFill>
                <a:latin typeface="Arial" panose="020B0604020202020204" pitchFamily="34" charset="0"/>
                <a:cs typeface="Arial" panose="020B0604020202020204" pitchFamily="34" charset="0"/>
              </a:rPr>
              <a:t>mit der Selektion der Mitglieder der zukünftigen DIF aus dem Kreis der Mitarbeitenden in ihrem Unternehmen und deren Vorbereitung auf die Aufgaben</a:t>
            </a:r>
          </a:p>
          <a:p>
            <a:pPr>
              <a:spcAft>
                <a:spcPts val="0"/>
              </a:spcAft>
            </a:pPr>
            <a:endParaRPr lang="de-CH" sz="1000" dirty="0">
              <a:solidFill>
                <a:schemeClr val="bg1"/>
              </a:solidFill>
              <a:latin typeface="Arial" panose="020B0604020202020204" pitchFamily="34" charset="0"/>
              <a:cs typeface="Arial" panose="020B0604020202020204" pitchFamily="34" charset="0"/>
            </a:endParaRPr>
          </a:p>
        </p:txBody>
      </p:sp>
      <p:sp>
        <p:nvSpPr>
          <p:cNvPr id="43" name="Textfeld 17">
            <a:extLst>
              <a:ext uri="{FF2B5EF4-FFF2-40B4-BE49-F238E27FC236}">
                <a16:creationId xmlns:a16="http://schemas.microsoft.com/office/drawing/2014/main" id="{6D5252E5-68ED-1948-90CC-BE1F5CB2E84E}"/>
              </a:ext>
            </a:extLst>
          </p:cNvPr>
          <p:cNvSpPr txBox="1"/>
          <p:nvPr/>
        </p:nvSpPr>
        <p:spPr>
          <a:xfrm>
            <a:off x="4238084" y="5443576"/>
            <a:ext cx="3975134" cy="109468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dirty="0">
                <a:solidFill>
                  <a:schemeClr val="bg1"/>
                </a:solidFill>
                <a:latin typeface="Arial" panose="020B0604020202020204" pitchFamily="34" charset="0"/>
                <a:cs typeface="Arial" panose="020B0604020202020204" pitchFamily="34" charset="0"/>
              </a:rPr>
              <a:t>in der DIF </a:t>
            </a:r>
            <a:r>
              <a:rPr lang="de-CH" sz="1000" b="1" dirty="0">
                <a:solidFill>
                  <a:schemeClr val="bg1"/>
                </a:solidFill>
                <a:latin typeface="Arial" panose="020B0604020202020204" pitchFamily="34" charset="0"/>
                <a:cs typeface="Arial" panose="020B0604020202020204" pitchFamily="34" charset="0"/>
              </a:rPr>
              <a:t>werden wir (2.) </a:t>
            </a:r>
            <a:r>
              <a:rPr lang="de-CH" sz="1000" dirty="0">
                <a:solidFill>
                  <a:schemeClr val="bg1"/>
                </a:solidFill>
                <a:latin typeface="Arial" panose="020B0604020202020204" pitchFamily="34" charset="0"/>
                <a:cs typeface="Arial" panose="020B0604020202020204" pitchFamily="34" charset="0"/>
              </a:rPr>
              <a:t>mit der methodischen Befähigung und Qualifikation der selektierten der Prozess-Innovators im Rahmen von definierten Workshops beginnen. Die theoretischen Grundlagen und Praxiserfahrungen werden im Kontext ihres Unternehmens </a:t>
            </a:r>
            <a:r>
              <a:rPr lang="de-CH" sz="1000" b="1" dirty="0">
                <a:solidFill>
                  <a:schemeClr val="bg1"/>
                </a:solidFill>
                <a:latin typeface="Arial" panose="020B0604020202020204" pitchFamily="34" charset="0"/>
                <a:cs typeface="Arial" panose="020B0604020202020204" pitchFamily="34" charset="0"/>
              </a:rPr>
              <a:t>(3.) auf ihre Handlungsschwerpunkte </a:t>
            </a:r>
            <a:r>
              <a:rPr lang="de-CH" sz="1000" dirty="0">
                <a:solidFill>
                  <a:schemeClr val="bg1"/>
                </a:solidFill>
                <a:latin typeface="Arial" panose="020B0604020202020204" pitchFamily="34" charset="0"/>
                <a:cs typeface="Arial" panose="020B0604020202020204" pitchFamily="34" charset="0"/>
              </a:rPr>
              <a:t>angewandt – der </a:t>
            </a:r>
            <a:r>
              <a:rPr lang="de-CH" sz="1000" dirty="0" err="1">
                <a:solidFill>
                  <a:schemeClr val="bg1"/>
                </a:solidFill>
                <a:latin typeface="Arial" panose="020B0604020202020204" pitchFamily="34" charset="0"/>
                <a:cs typeface="Arial" panose="020B0604020202020204" pitchFamily="34" charset="0"/>
              </a:rPr>
              <a:t>Disruptive</a:t>
            </a:r>
            <a:r>
              <a:rPr lang="de-CH" sz="1000" dirty="0">
                <a:solidFill>
                  <a:schemeClr val="bg1"/>
                </a:solidFill>
                <a:latin typeface="Arial" panose="020B0604020202020204" pitchFamily="34" charset="0"/>
                <a:cs typeface="Arial" panose="020B0604020202020204" pitchFamily="34" charset="0"/>
              </a:rPr>
              <a:t> Innovationsprozess auf ihr definiertes Handlungsfeld nimmt seine Arbeit auf. In </a:t>
            </a:r>
            <a:r>
              <a:rPr lang="de-CH" sz="1000" b="1" dirty="0">
                <a:solidFill>
                  <a:schemeClr val="bg1"/>
                </a:solidFill>
                <a:latin typeface="Arial" panose="020B0604020202020204" pitchFamily="34" charset="0"/>
                <a:cs typeface="Arial" panose="020B0604020202020204" pitchFamily="34" charset="0"/>
              </a:rPr>
              <a:t>Teams (4</a:t>
            </a:r>
            <a:r>
              <a:rPr lang="de-CH" sz="1000" b="1" dirty="0">
                <a:solidFill>
                  <a:schemeClr val="bg1"/>
                </a:solidFill>
                <a:latin typeface="Arial" panose="020B0604020202020204" pitchFamily="34" charset="0"/>
                <a:cs typeface="Arial" panose="020B0604020202020204" pitchFamily="34" charset="0"/>
                <a:sym typeface="Wingdings" pitchFamily="2" charset="2"/>
              </a:rPr>
              <a:t>.) </a:t>
            </a:r>
            <a:r>
              <a:rPr lang="de-CH" sz="1000" dirty="0">
                <a:solidFill>
                  <a:schemeClr val="bg1"/>
                </a:solidFill>
                <a:latin typeface="Arial" panose="020B0604020202020204" pitchFamily="34" charset="0"/>
                <a:cs typeface="Arial" panose="020B0604020202020204" pitchFamily="34" charset="0"/>
                <a:sym typeface="Wingdings" pitchFamily="2" charset="2"/>
              </a:rPr>
              <a:t>werden mittels</a:t>
            </a:r>
            <a:endParaRPr lang="de-CH" sz="1000" dirty="0">
              <a:solidFill>
                <a:schemeClr val="bg1"/>
              </a:solidFill>
              <a:latin typeface="Arial" panose="020B0604020202020204" pitchFamily="34" charset="0"/>
              <a:cs typeface="Arial" panose="020B0604020202020204" pitchFamily="34" charset="0"/>
            </a:endParaRPr>
          </a:p>
          <a:p>
            <a:pPr>
              <a:spcAft>
                <a:spcPts val="0"/>
              </a:spcAft>
            </a:pPr>
            <a:endParaRPr lang="de-CH" sz="1000" dirty="0">
              <a:solidFill>
                <a:schemeClr val="bg1"/>
              </a:solidFill>
              <a:latin typeface="Arial" panose="020B0604020202020204" pitchFamily="34" charset="0"/>
              <a:cs typeface="Arial" panose="020B0604020202020204" pitchFamily="34" charset="0"/>
            </a:endParaRPr>
          </a:p>
        </p:txBody>
      </p:sp>
      <p:sp>
        <p:nvSpPr>
          <p:cNvPr id="44" name="Textfeld 17">
            <a:extLst>
              <a:ext uri="{FF2B5EF4-FFF2-40B4-BE49-F238E27FC236}">
                <a16:creationId xmlns:a16="http://schemas.microsoft.com/office/drawing/2014/main" id="{C0890DBF-A6B4-8F44-BB1C-8B50F6184101}"/>
              </a:ext>
            </a:extLst>
          </p:cNvPr>
          <p:cNvSpPr txBox="1"/>
          <p:nvPr/>
        </p:nvSpPr>
        <p:spPr>
          <a:xfrm>
            <a:off x="8378737" y="5420145"/>
            <a:ext cx="3768437" cy="133308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de-CH" sz="1000" dirty="0">
                <a:solidFill>
                  <a:schemeClr val="bg1"/>
                </a:solidFill>
                <a:latin typeface="Arial" panose="020B0604020202020204" pitchFamily="34" charset="0"/>
                <a:cs typeface="Arial" panose="020B0604020202020204" pitchFamily="34" charset="0"/>
              </a:rPr>
              <a:t>des iterativen DIF-Prozesses (z.B. </a:t>
            </a:r>
            <a:r>
              <a:rPr lang="en-US" sz="1000" dirty="0">
                <a:solidFill>
                  <a:schemeClr val="bg1"/>
                </a:solidFill>
                <a:latin typeface="Arial" panose="020B0604020202020204" pitchFamily="34" charset="0"/>
                <a:cs typeface="Arial" panose="020B0604020202020204" pitchFamily="34" charset="0"/>
              </a:rPr>
              <a:t>Design Thinking</a:t>
            </a:r>
            <a:r>
              <a:rPr lang="de-CH" sz="1000" dirty="0">
                <a:solidFill>
                  <a:schemeClr val="bg1"/>
                </a:solidFill>
                <a:latin typeface="Arial" panose="020B0604020202020204" pitchFamily="34" charset="0"/>
                <a:cs typeface="Arial" panose="020B0604020202020204" pitchFamily="34" charset="0"/>
              </a:rPr>
              <a:t>) werden  unterschiedliche Konzeptionen und Innovationskonzepte erstellt und in Form von  Business-Modellen / Business Cases dem Management zur Umsetzung und Implementierung vorgeschlagen. Wichtig: Das Ziel der DIF den  in ihrem Unternehmen vorhanden Genius zur kreativen Innovation zu adressieren – bei den folgenden Schritten begleiten wir Sie mit </a:t>
            </a:r>
            <a:r>
              <a:rPr lang="de-CH" sz="1000" b="1" dirty="0">
                <a:solidFill>
                  <a:schemeClr val="bg1"/>
                </a:solidFill>
                <a:latin typeface="Arial" panose="020B0604020202020204" pitchFamily="34" charset="0"/>
                <a:cs typeface="Arial" panose="020B0604020202020204" pitchFamily="34" charset="0"/>
              </a:rPr>
              <a:t>weitern CrewCraft™ Consulting &amp; Coaching Formaten</a:t>
            </a:r>
            <a:r>
              <a:rPr lang="de-CH" sz="1000" dirty="0">
                <a:solidFill>
                  <a:schemeClr val="bg1"/>
                </a:solidFill>
                <a:latin typeface="Arial" panose="020B0604020202020204" pitchFamily="34" charset="0"/>
                <a:cs typeface="Arial" panose="020B0604020202020204" pitchFamily="34" charset="0"/>
              </a:rPr>
              <a:t>. </a:t>
            </a:r>
          </a:p>
          <a:p>
            <a:pPr>
              <a:spcAft>
                <a:spcPts val="0"/>
              </a:spcAft>
            </a:pPr>
            <a:endParaRPr lang="de-CH" sz="1000" dirty="0">
              <a:solidFill>
                <a:schemeClr val="bg1"/>
              </a:solidFill>
              <a:latin typeface="Arial" panose="020B0604020202020204" pitchFamily="34" charset="0"/>
              <a:cs typeface="Arial" panose="020B0604020202020204" pitchFamily="34" charset="0"/>
            </a:endParaRPr>
          </a:p>
        </p:txBody>
      </p:sp>
      <p:sp>
        <p:nvSpPr>
          <p:cNvPr id="47" name="Rechteck 4">
            <a:extLst>
              <a:ext uri="{FF2B5EF4-FFF2-40B4-BE49-F238E27FC236}">
                <a16:creationId xmlns:a16="http://schemas.microsoft.com/office/drawing/2014/main" id="{9E7BC228-7C88-0348-A638-91E10B7B4233}"/>
              </a:ext>
            </a:extLst>
          </p:cNvPr>
          <p:cNvSpPr>
            <a:spLocks noChangeArrowheads="1"/>
          </p:cNvSpPr>
          <p:nvPr/>
        </p:nvSpPr>
        <p:spPr bwMode="gray">
          <a:xfrm>
            <a:off x="3482449" y="915914"/>
            <a:ext cx="8368891" cy="912086"/>
          </a:xfrm>
          <a:prstGeom prst="homePlate">
            <a:avLst>
              <a:gd name="adj" fmla="val 18383"/>
            </a:avLst>
          </a:prstGeom>
          <a:solidFill>
            <a:schemeClr val="bg2">
              <a:alpha val="60000"/>
            </a:schemeClr>
          </a:solidFill>
          <a:ln w="19050" algn="ctr">
            <a:solidFill>
              <a:schemeClr val="accent4"/>
            </a:solidFill>
            <a:prstDash val="lgDash"/>
            <a:round/>
            <a:headEnd/>
            <a:tailEnd/>
          </a:ln>
          <a:effectLst/>
        </p:spPr>
        <p:txBody>
          <a:bodyPr vert="horz" wrap="none" lIns="1440000" tIns="36000" rIns="324000" bIns="36000" anchor="b">
            <a:noAutofit/>
          </a:bodyPr>
          <a:lstStyle/>
          <a:p>
            <a:pPr algn="ctr" defTabSz="895350" fontAlgn="base">
              <a:spcBef>
                <a:spcPct val="0"/>
              </a:spcBef>
              <a:spcAft>
                <a:spcPct val="50000"/>
              </a:spcAft>
              <a:buClr>
                <a:srgbClr val="000000"/>
              </a:buClr>
              <a:buSzPct val="115000"/>
              <a:defRPr/>
            </a:pPr>
            <a:endParaRPr lang="de-DE" sz="1200" b="1">
              <a:solidFill>
                <a:srgbClr val="000000"/>
              </a:solidFill>
              <a:cs typeface="Arial" charset="0"/>
            </a:endParaRPr>
          </a:p>
        </p:txBody>
      </p:sp>
      <p:sp>
        <p:nvSpPr>
          <p:cNvPr id="48" name="Rechteck 4">
            <a:extLst>
              <a:ext uri="{FF2B5EF4-FFF2-40B4-BE49-F238E27FC236}">
                <a16:creationId xmlns:a16="http://schemas.microsoft.com/office/drawing/2014/main" id="{19829187-875D-B442-81A2-8E3C9A7659FD}"/>
              </a:ext>
            </a:extLst>
          </p:cNvPr>
          <p:cNvSpPr>
            <a:spLocks noChangeArrowheads="1"/>
          </p:cNvSpPr>
          <p:nvPr/>
        </p:nvSpPr>
        <p:spPr bwMode="gray">
          <a:xfrm>
            <a:off x="2611566" y="1015996"/>
            <a:ext cx="6768001" cy="711921"/>
          </a:xfrm>
          <a:prstGeom prst="homePlate">
            <a:avLst>
              <a:gd name="adj" fmla="val 18383"/>
            </a:avLst>
          </a:prstGeom>
          <a:solidFill>
            <a:schemeClr val="accent2">
              <a:alpha val="70000"/>
            </a:schemeClr>
          </a:solidFill>
          <a:ln w="19050" algn="ctr">
            <a:noFill/>
            <a:round/>
            <a:headEnd/>
            <a:tailEnd/>
          </a:ln>
          <a:effectLst/>
        </p:spPr>
        <p:txBody>
          <a:bodyPr vert="horz" wrap="none" lIns="864000" tIns="36000" rIns="324000" bIns="36000" anchor="b">
            <a:noAutofit/>
          </a:bodyPr>
          <a:lstStyle/>
          <a:p>
            <a:pPr algn="ctr" defTabSz="895350" fontAlgn="base">
              <a:spcBef>
                <a:spcPct val="0"/>
              </a:spcBef>
              <a:spcAft>
                <a:spcPct val="50000"/>
              </a:spcAft>
              <a:buClr>
                <a:srgbClr val="000000"/>
              </a:buClr>
              <a:buSzPct val="115000"/>
              <a:defRPr/>
            </a:pPr>
            <a:endParaRPr lang="de-DE" sz="1200" b="1">
              <a:solidFill>
                <a:srgbClr val="000000"/>
              </a:solidFill>
              <a:cs typeface="Arial" charset="0"/>
            </a:endParaRPr>
          </a:p>
        </p:txBody>
      </p:sp>
      <p:sp>
        <p:nvSpPr>
          <p:cNvPr id="49" name="Rechteck 4">
            <a:extLst>
              <a:ext uri="{FF2B5EF4-FFF2-40B4-BE49-F238E27FC236}">
                <a16:creationId xmlns:a16="http://schemas.microsoft.com/office/drawing/2014/main" id="{B20E7A79-251F-0B47-855E-849B16139367}"/>
              </a:ext>
            </a:extLst>
          </p:cNvPr>
          <p:cNvSpPr>
            <a:spLocks noChangeArrowheads="1"/>
          </p:cNvSpPr>
          <p:nvPr/>
        </p:nvSpPr>
        <p:spPr bwMode="gray">
          <a:xfrm>
            <a:off x="5578190" y="1101956"/>
            <a:ext cx="1933297" cy="540000"/>
          </a:xfrm>
          <a:prstGeom prst="chevron">
            <a:avLst>
              <a:gd name="adj" fmla="val 18383"/>
            </a:avLst>
          </a:prstGeom>
          <a:solidFill>
            <a:schemeClr val="accent1">
              <a:alpha val="59000"/>
            </a:schemeClr>
          </a:solidFill>
          <a:ln w="19050" algn="ctr">
            <a:noFill/>
            <a:round/>
            <a:headEnd/>
            <a:tailEnd/>
          </a:ln>
          <a:effectLst/>
        </p:spPr>
        <p:txBody>
          <a:bodyPr vert="horz" wrap="none" lIns="108000" tIns="0" rIns="0" bIns="0" anchor="ctr" anchorCtr="0">
            <a:noAutofit/>
          </a:bodyPr>
          <a:lstStyle/>
          <a:p>
            <a:pPr defTabSz="895350" fontAlgn="base">
              <a:spcBef>
                <a:spcPct val="0"/>
              </a:spcBef>
              <a:spcAft>
                <a:spcPct val="50000"/>
              </a:spcAft>
              <a:buClr>
                <a:srgbClr val="000000"/>
              </a:buClr>
              <a:buSzPct val="115000"/>
            </a:pPr>
            <a:r>
              <a:rPr lang="de-DE" sz="1200" b="1" dirty="0">
                <a:solidFill>
                  <a:schemeClr val="bg1"/>
                </a:solidFill>
                <a:cs typeface="Arial" charset="0"/>
              </a:rPr>
              <a:t>VALIDIERUNG</a:t>
            </a:r>
          </a:p>
        </p:txBody>
      </p:sp>
      <p:sp>
        <p:nvSpPr>
          <p:cNvPr id="50" name="Rechteck 4">
            <a:extLst>
              <a:ext uri="{FF2B5EF4-FFF2-40B4-BE49-F238E27FC236}">
                <a16:creationId xmlns:a16="http://schemas.microsoft.com/office/drawing/2014/main" id="{9FE76272-74FA-8F44-9E51-2AB74406E55D}"/>
              </a:ext>
            </a:extLst>
          </p:cNvPr>
          <p:cNvSpPr>
            <a:spLocks noChangeArrowheads="1"/>
          </p:cNvSpPr>
          <p:nvPr/>
        </p:nvSpPr>
        <p:spPr bwMode="gray">
          <a:xfrm>
            <a:off x="3695948" y="1101959"/>
            <a:ext cx="1933297" cy="540000"/>
          </a:xfrm>
          <a:prstGeom prst="chevron">
            <a:avLst>
              <a:gd name="adj" fmla="val 18383"/>
            </a:avLst>
          </a:prstGeom>
          <a:solidFill>
            <a:schemeClr val="accent1">
              <a:alpha val="59000"/>
            </a:schemeClr>
          </a:solidFill>
          <a:ln w="19050" algn="ctr">
            <a:noFill/>
            <a:round/>
            <a:headEnd/>
            <a:tailEnd/>
          </a:ln>
          <a:effectLst/>
        </p:spPr>
        <p:txBody>
          <a:bodyPr vert="horz" wrap="none" lIns="108000" tIns="0" rIns="0" bIns="0" anchor="ctr" anchorCtr="0">
            <a:noAutofit/>
          </a:bodyPr>
          <a:lstStyle/>
          <a:p>
            <a:pPr defTabSz="895350" fontAlgn="base">
              <a:spcBef>
                <a:spcPct val="0"/>
              </a:spcBef>
              <a:spcAft>
                <a:spcPct val="50000"/>
              </a:spcAft>
              <a:buClr>
                <a:srgbClr val="000000"/>
              </a:buClr>
              <a:buSzPct val="115000"/>
            </a:pPr>
            <a:r>
              <a:rPr lang="de-DE" sz="1200" b="1" dirty="0">
                <a:solidFill>
                  <a:schemeClr val="bg1"/>
                </a:solidFill>
                <a:cs typeface="Arial" charset="0"/>
              </a:rPr>
              <a:t>FOKUSSIERUNG</a:t>
            </a:r>
          </a:p>
        </p:txBody>
      </p:sp>
      <p:sp>
        <p:nvSpPr>
          <p:cNvPr id="51" name="Rechteck 4">
            <a:extLst>
              <a:ext uri="{FF2B5EF4-FFF2-40B4-BE49-F238E27FC236}">
                <a16:creationId xmlns:a16="http://schemas.microsoft.com/office/drawing/2014/main" id="{75A350CF-7510-AF41-8413-B4A0FFE18ED1}"/>
              </a:ext>
            </a:extLst>
          </p:cNvPr>
          <p:cNvSpPr>
            <a:spLocks noChangeArrowheads="1"/>
          </p:cNvSpPr>
          <p:nvPr/>
        </p:nvSpPr>
        <p:spPr bwMode="gray">
          <a:xfrm>
            <a:off x="1819377" y="1101959"/>
            <a:ext cx="1933297" cy="540000"/>
          </a:xfrm>
          <a:prstGeom prst="homePlate">
            <a:avLst>
              <a:gd name="adj" fmla="val 18383"/>
            </a:avLst>
          </a:prstGeom>
          <a:solidFill>
            <a:schemeClr val="accent1">
              <a:alpha val="59000"/>
            </a:schemeClr>
          </a:solidFill>
          <a:ln w="19050" algn="ctr">
            <a:noFill/>
            <a:round/>
            <a:headEnd/>
            <a:tailEnd/>
          </a:ln>
          <a:effectLst/>
        </p:spPr>
        <p:txBody>
          <a:bodyPr vert="horz" wrap="none" lIns="108000" tIns="0" rIns="0" bIns="0" anchor="ctr" anchorCtr="0">
            <a:noAutofit/>
          </a:bodyPr>
          <a:lstStyle/>
          <a:p>
            <a:pPr defTabSz="895350" fontAlgn="base">
              <a:spcBef>
                <a:spcPct val="0"/>
              </a:spcBef>
              <a:spcAft>
                <a:spcPct val="50000"/>
              </a:spcAft>
              <a:buClr>
                <a:srgbClr val="000000"/>
              </a:buClr>
              <a:buSzPct val="115000"/>
              <a:defRPr/>
            </a:pPr>
            <a:r>
              <a:rPr lang="de-DE" sz="1200" b="1">
                <a:solidFill>
                  <a:schemeClr val="bg1"/>
                </a:solidFill>
                <a:cs typeface="Arial" charset="0"/>
              </a:rPr>
              <a:t>DIAGNOSE</a:t>
            </a:r>
            <a:endParaRPr lang="de-DE" sz="1200" b="1" dirty="0">
              <a:solidFill>
                <a:schemeClr val="bg1"/>
              </a:solidFill>
              <a:cs typeface="Arial" charset="0"/>
            </a:endParaRPr>
          </a:p>
        </p:txBody>
      </p:sp>
      <p:sp>
        <p:nvSpPr>
          <p:cNvPr id="52" name="Rectangle 10">
            <a:extLst>
              <a:ext uri="{FF2B5EF4-FFF2-40B4-BE49-F238E27FC236}">
                <a16:creationId xmlns:a16="http://schemas.microsoft.com/office/drawing/2014/main" id="{9DEA86F6-AFB1-FD4B-B800-1775F9525EEC}"/>
              </a:ext>
            </a:extLst>
          </p:cNvPr>
          <p:cNvSpPr txBox="1">
            <a:spLocks noChangeArrowheads="1"/>
          </p:cNvSpPr>
          <p:nvPr/>
        </p:nvSpPr>
        <p:spPr bwMode="gray">
          <a:xfrm>
            <a:off x="7726883" y="1288982"/>
            <a:ext cx="1381989" cy="175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oAutofit/>
          </a:bodyPr>
          <a:lstStyle>
            <a:lvl1pPr defTabSz="912813" eaLnBrk="0" hangingPunct="0">
              <a:defRPr sz="1400">
                <a:solidFill>
                  <a:srgbClr val="3D3D3D"/>
                </a:solidFill>
                <a:latin typeface="Verdana" pitchFamily="34" charset="0"/>
                <a:cs typeface="Arial" charset="0"/>
              </a:defRPr>
            </a:lvl1pPr>
            <a:lvl2pPr marL="742950" indent="-285750" defTabSz="912813" eaLnBrk="0" hangingPunct="0">
              <a:defRPr sz="1400">
                <a:solidFill>
                  <a:srgbClr val="3D3D3D"/>
                </a:solidFill>
                <a:latin typeface="Verdana" pitchFamily="34" charset="0"/>
                <a:cs typeface="Arial" charset="0"/>
              </a:defRPr>
            </a:lvl2pPr>
            <a:lvl3pPr marL="1143000" indent="-228600" defTabSz="912813" eaLnBrk="0" hangingPunct="0">
              <a:defRPr sz="1400">
                <a:solidFill>
                  <a:srgbClr val="3D3D3D"/>
                </a:solidFill>
                <a:latin typeface="Verdana" pitchFamily="34" charset="0"/>
                <a:cs typeface="Arial" charset="0"/>
              </a:defRPr>
            </a:lvl3pPr>
            <a:lvl4pPr marL="1600200" indent="-228600" defTabSz="912813" eaLnBrk="0" hangingPunct="0">
              <a:defRPr sz="1400">
                <a:solidFill>
                  <a:srgbClr val="3D3D3D"/>
                </a:solidFill>
                <a:latin typeface="Verdana" pitchFamily="34" charset="0"/>
                <a:cs typeface="Arial" charset="0"/>
              </a:defRPr>
            </a:lvl4pPr>
            <a:lvl5pPr marL="2057400" indent="-228600" defTabSz="912813" eaLnBrk="0" hangingPunct="0">
              <a:defRPr sz="1400">
                <a:solidFill>
                  <a:srgbClr val="3D3D3D"/>
                </a:solidFill>
                <a:latin typeface="Verdana" pitchFamily="34" charset="0"/>
                <a:cs typeface="Arial" charset="0"/>
              </a:defRPr>
            </a:lvl5pPr>
            <a:lvl6pPr marL="25146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6pPr>
            <a:lvl7pPr marL="29718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7pPr>
            <a:lvl8pPr marL="34290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8pPr>
            <a:lvl9pPr marL="38862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9pPr>
          </a:lstStyle>
          <a:p>
            <a:pPr algn="ctr" eaLnBrk="1" fontAlgn="base" hangingPunct="1">
              <a:spcBef>
                <a:spcPct val="0"/>
              </a:spcBef>
              <a:spcAft>
                <a:spcPct val="50000"/>
              </a:spcAft>
              <a:buClr>
                <a:srgbClr val="000000"/>
              </a:buClr>
              <a:buSzPct val="120000"/>
            </a:pPr>
            <a:r>
              <a:rPr lang="de-DE" sz="1200" b="1" dirty="0">
                <a:solidFill>
                  <a:schemeClr val="bg1"/>
                </a:solidFill>
                <a:latin typeface="+mn-lt"/>
              </a:rPr>
              <a:t>ABNAHME</a:t>
            </a:r>
          </a:p>
        </p:txBody>
      </p:sp>
      <p:sp>
        <p:nvSpPr>
          <p:cNvPr id="53" name="Rectangle 10">
            <a:extLst>
              <a:ext uri="{FF2B5EF4-FFF2-40B4-BE49-F238E27FC236}">
                <a16:creationId xmlns:a16="http://schemas.microsoft.com/office/drawing/2014/main" id="{BD157AD6-D32D-9842-8A7E-9A2277032221}"/>
              </a:ext>
            </a:extLst>
          </p:cNvPr>
          <p:cNvSpPr txBox="1">
            <a:spLocks noChangeArrowheads="1"/>
          </p:cNvSpPr>
          <p:nvPr/>
        </p:nvSpPr>
        <p:spPr bwMode="gray">
          <a:xfrm>
            <a:off x="9855293" y="1284227"/>
            <a:ext cx="1714835" cy="175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oAutofit/>
          </a:bodyPr>
          <a:lstStyle>
            <a:lvl1pPr defTabSz="912813" eaLnBrk="0" hangingPunct="0">
              <a:defRPr sz="1400">
                <a:solidFill>
                  <a:srgbClr val="3D3D3D"/>
                </a:solidFill>
                <a:latin typeface="Verdana" pitchFamily="34" charset="0"/>
                <a:cs typeface="Arial" charset="0"/>
              </a:defRPr>
            </a:lvl1pPr>
            <a:lvl2pPr marL="742950" indent="-285750" defTabSz="912813" eaLnBrk="0" hangingPunct="0">
              <a:defRPr sz="1400">
                <a:solidFill>
                  <a:srgbClr val="3D3D3D"/>
                </a:solidFill>
                <a:latin typeface="Verdana" pitchFamily="34" charset="0"/>
                <a:cs typeface="Arial" charset="0"/>
              </a:defRPr>
            </a:lvl2pPr>
            <a:lvl3pPr marL="1143000" indent="-228600" defTabSz="912813" eaLnBrk="0" hangingPunct="0">
              <a:defRPr sz="1400">
                <a:solidFill>
                  <a:srgbClr val="3D3D3D"/>
                </a:solidFill>
                <a:latin typeface="Verdana" pitchFamily="34" charset="0"/>
                <a:cs typeface="Arial" charset="0"/>
              </a:defRPr>
            </a:lvl3pPr>
            <a:lvl4pPr marL="1600200" indent="-228600" defTabSz="912813" eaLnBrk="0" hangingPunct="0">
              <a:defRPr sz="1400">
                <a:solidFill>
                  <a:srgbClr val="3D3D3D"/>
                </a:solidFill>
                <a:latin typeface="Verdana" pitchFamily="34" charset="0"/>
                <a:cs typeface="Arial" charset="0"/>
              </a:defRPr>
            </a:lvl4pPr>
            <a:lvl5pPr marL="2057400" indent="-228600" defTabSz="912813" eaLnBrk="0" hangingPunct="0">
              <a:defRPr sz="1400">
                <a:solidFill>
                  <a:srgbClr val="3D3D3D"/>
                </a:solidFill>
                <a:latin typeface="Verdana" pitchFamily="34" charset="0"/>
                <a:cs typeface="Arial" charset="0"/>
              </a:defRPr>
            </a:lvl5pPr>
            <a:lvl6pPr marL="25146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6pPr>
            <a:lvl7pPr marL="29718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7pPr>
            <a:lvl8pPr marL="34290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8pPr>
            <a:lvl9pPr marL="3886200" indent="-228600" defTabSz="912813" eaLnBrk="0" fontAlgn="base" hangingPunct="0">
              <a:spcBef>
                <a:spcPct val="0"/>
              </a:spcBef>
              <a:spcAft>
                <a:spcPct val="50000"/>
              </a:spcAft>
              <a:buClr>
                <a:schemeClr val="tx1"/>
              </a:buClr>
              <a:buSzPct val="115000"/>
              <a:buFont typeface="Verdana" pitchFamily="34" charset="0"/>
              <a:defRPr sz="1400">
                <a:solidFill>
                  <a:srgbClr val="3D3D3D"/>
                </a:solidFill>
                <a:latin typeface="Verdana" pitchFamily="34" charset="0"/>
                <a:cs typeface="Arial" charset="0"/>
              </a:defRPr>
            </a:lvl9pPr>
          </a:lstStyle>
          <a:p>
            <a:pPr algn="ctr" eaLnBrk="1" fontAlgn="base" hangingPunct="1">
              <a:spcBef>
                <a:spcPct val="0"/>
              </a:spcBef>
              <a:spcAft>
                <a:spcPct val="50000"/>
              </a:spcAft>
              <a:buClr>
                <a:srgbClr val="000000"/>
              </a:buClr>
              <a:buSzPct val="120000"/>
            </a:pPr>
            <a:r>
              <a:rPr lang="de-DE" sz="1200" b="1" dirty="0">
                <a:solidFill>
                  <a:schemeClr val="bg1"/>
                </a:solidFill>
                <a:latin typeface="+mn-lt"/>
              </a:rPr>
              <a:t>MOBILISIERUNG</a:t>
            </a:r>
          </a:p>
        </p:txBody>
      </p:sp>
      <p:grpSp>
        <p:nvGrpSpPr>
          <p:cNvPr id="54" name="Gruppieren 53">
            <a:extLst>
              <a:ext uri="{FF2B5EF4-FFF2-40B4-BE49-F238E27FC236}">
                <a16:creationId xmlns:a16="http://schemas.microsoft.com/office/drawing/2014/main" id="{68EC7F31-8087-1C46-A983-6E3D4FB43164}"/>
              </a:ext>
            </a:extLst>
          </p:cNvPr>
          <p:cNvGrpSpPr/>
          <p:nvPr/>
        </p:nvGrpSpPr>
        <p:grpSpPr>
          <a:xfrm>
            <a:off x="3714575" y="1761479"/>
            <a:ext cx="5690780" cy="111538"/>
            <a:chOff x="7653528" y="2878551"/>
            <a:chExt cx="1920240" cy="497395"/>
          </a:xfrm>
        </p:grpSpPr>
        <p:cxnSp>
          <p:nvCxnSpPr>
            <p:cNvPr id="55" name="Gerader Verbinder 13">
              <a:extLst>
                <a:ext uri="{FF2B5EF4-FFF2-40B4-BE49-F238E27FC236}">
                  <a16:creationId xmlns:a16="http://schemas.microsoft.com/office/drawing/2014/main" id="{AE648C2C-2F3E-5441-84BB-6A47E2723436}"/>
                </a:ext>
              </a:extLst>
            </p:cNvPr>
            <p:cNvCxnSpPr/>
            <p:nvPr/>
          </p:nvCxnSpPr>
          <p:spPr bwMode="gray">
            <a:xfrm>
              <a:off x="7653528" y="3127248"/>
              <a:ext cx="1920240" cy="0"/>
            </a:xfrm>
            <a:prstGeom prst="lin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Gerader Verbinder 99">
              <a:extLst>
                <a:ext uri="{FF2B5EF4-FFF2-40B4-BE49-F238E27FC236}">
                  <a16:creationId xmlns:a16="http://schemas.microsoft.com/office/drawing/2014/main" id="{16493A65-1DFC-A64F-B493-A797F9AF8D3E}"/>
                </a:ext>
              </a:extLst>
            </p:cNvPr>
            <p:cNvCxnSpPr>
              <a:cxnSpLocks/>
            </p:cNvCxnSpPr>
            <p:nvPr/>
          </p:nvCxnSpPr>
          <p:spPr bwMode="gray">
            <a:xfrm>
              <a:off x="7653528" y="2878551"/>
              <a:ext cx="0" cy="497395"/>
            </a:xfrm>
            <a:prstGeom prst="lin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cxnSp>
          <p:nvCxnSpPr>
            <p:cNvPr id="57" name="Gerader Verbinder 100">
              <a:extLst>
                <a:ext uri="{FF2B5EF4-FFF2-40B4-BE49-F238E27FC236}">
                  <a16:creationId xmlns:a16="http://schemas.microsoft.com/office/drawing/2014/main" id="{6C5CE887-C935-E54D-BA53-C6D165569B67}"/>
                </a:ext>
              </a:extLst>
            </p:cNvPr>
            <p:cNvCxnSpPr>
              <a:cxnSpLocks/>
            </p:cNvCxnSpPr>
            <p:nvPr/>
          </p:nvCxnSpPr>
          <p:spPr bwMode="gray">
            <a:xfrm>
              <a:off x="9573768" y="2878551"/>
              <a:ext cx="0" cy="497395"/>
            </a:xfrm>
            <a:prstGeom prst="line">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cxnSp>
      </p:grpSp>
      <p:sp>
        <p:nvSpPr>
          <p:cNvPr id="58" name="Rechteck 55">
            <a:extLst>
              <a:ext uri="{FF2B5EF4-FFF2-40B4-BE49-F238E27FC236}">
                <a16:creationId xmlns:a16="http://schemas.microsoft.com/office/drawing/2014/main" id="{AEAF0E84-3594-654D-96B6-98B1B1F98F14}"/>
              </a:ext>
            </a:extLst>
          </p:cNvPr>
          <p:cNvSpPr>
            <a:spLocks noChangeArrowheads="1"/>
          </p:cNvSpPr>
          <p:nvPr/>
        </p:nvSpPr>
        <p:spPr bwMode="gray">
          <a:xfrm>
            <a:off x="5986710" y="1724915"/>
            <a:ext cx="1146514" cy="184666"/>
          </a:xfrm>
          <a:prstGeom prst="rect">
            <a:avLst/>
          </a:prstGeom>
          <a:solidFill>
            <a:schemeClr val="bg1"/>
          </a:solidFill>
          <a:ln w="9525" algn="ctr">
            <a:noFill/>
            <a:round/>
            <a:headEnd/>
            <a:tailEnd/>
          </a:ln>
        </p:spPr>
        <p:txBody>
          <a:bodyPr wrap="none" lIns="72000" tIns="0" rIns="72000" bIns="0" anchor="ctr">
            <a:spAutoFit/>
          </a:bodyPr>
          <a:lstStyle/>
          <a:p>
            <a:pPr algn="ctr" defTabSz="895350" fontAlgn="base">
              <a:spcBef>
                <a:spcPct val="0"/>
              </a:spcBef>
              <a:spcAft>
                <a:spcPct val="50000"/>
              </a:spcAft>
              <a:buClr>
                <a:srgbClr val="000000"/>
              </a:buClr>
              <a:buSzPct val="115000"/>
            </a:pPr>
            <a:r>
              <a:rPr lang="de-DE" sz="1200" dirty="0">
                <a:cs typeface="Arial" charset="0"/>
              </a:rPr>
              <a:t>Feedback-Loops</a:t>
            </a:r>
          </a:p>
        </p:txBody>
      </p:sp>
    </p:spTree>
    <p:extLst>
      <p:ext uri="{BB962C8B-B14F-4D97-AF65-F5344CB8AC3E}">
        <p14:creationId xmlns:p14="http://schemas.microsoft.com/office/powerpoint/2010/main" val="384615472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629</Words>
  <Application>Microsoft Macintosh PowerPoint</Application>
  <PresentationFormat>Breitbild</PresentationFormat>
  <Paragraphs>69</Paragraphs>
  <Slides>2</Slides>
  <Notes>1</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vt:i4>
      </vt:variant>
    </vt:vector>
  </HeadingPairs>
  <TitlesOfParts>
    <vt:vector size="11" baseType="lpstr">
      <vt:lpstr>Arial</vt:lpstr>
      <vt:lpstr>Arial Narrow</vt:lpstr>
      <vt:lpstr>Calibri</vt:lpstr>
      <vt:lpstr>Calibri Light</vt:lpstr>
      <vt:lpstr>Museo Sans 300</vt:lpstr>
      <vt:lpstr>Open Sans</vt:lpstr>
      <vt:lpstr>Times New Roman</vt:lpstr>
      <vt:lpstr>Wingdings</vt:lpstr>
      <vt:lpstr>Office</vt:lpstr>
      <vt:lpstr>PowerPoint-Präsentation</vt:lpstr>
      <vt:lpstr>Agile PM-Methoden bilden zusammen die Booster im Prozess der  “Disruptive Innovation Factory”</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Andreas L. Gross-Zerilli</dc:creator>
  <cp:lastModifiedBy/>
  <cp:revision>35</cp:revision>
  <cp:lastPrinted>2018-04-09T15:30:58Z</cp:lastPrinted>
  <dcterms:created xsi:type="dcterms:W3CDTF">2018-04-09T11:29:08Z</dcterms:created>
  <dcterms:modified xsi:type="dcterms:W3CDTF">2018-04-12T14:10:13Z</dcterms:modified>
</cp:coreProperties>
</file>